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</p:sldMasterIdLst>
  <p:notesMasterIdLst>
    <p:notesMasterId r:id="rId47"/>
  </p:notesMasterIdLst>
  <p:sldIdLst>
    <p:sldId id="355" r:id="rId5"/>
    <p:sldId id="360" r:id="rId6"/>
    <p:sldId id="361" r:id="rId7"/>
    <p:sldId id="260" r:id="rId8"/>
    <p:sldId id="286" r:id="rId9"/>
    <p:sldId id="353" r:id="rId10"/>
    <p:sldId id="357" r:id="rId11"/>
    <p:sldId id="285" r:id="rId12"/>
    <p:sldId id="287" r:id="rId13"/>
    <p:sldId id="358" r:id="rId14"/>
    <p:sldId id="291" r:id="rId15"/>
    <p:sldId id="344" r:id="rId16"/>
    <p:sldId id="262" r:id="rId17"/>
    <p:sldId id="277" r:id="rId18"/>
    <p:sldId id="263" r:id="rId19"/>
    <p:sldId id="288" r:id="rId20"/>
    <p:sldId id="284" r:id="rId21"/>
    <p:sldId id="359" r:id="rId22"/>
    <p:sldId id="267" r:id="rId23"/>
    <p:sldId id="268" r:id="rId24"/>
    <p:sldId id="264" r:id="rId25"/>
    <p:sldId id="272" r:id="rId26"/>
    <p:sldId id="276" r:id="rId27"/>
    <p:sldId id="273" r:id="rId28"/>
    <p:sldId id="347" r:id="rId29"/>
    <p:sldId id="350" r:id="rId30"/>
    <p:sldId id="290" r:id="rId31"/>
    <p:sldId id="352" r:id="rId32"/>
    <p:sldId id="356" r:id="rId33"/>
    <p:sldId id="349" r:id="rId34"/>
    <p:sldId id="283" r:id="rId35"/>
    <p:sldId id="342" r:id="rId36"/>
    <p:sldId id="331" r:id="rId37"/>
    <p:sldId id="333" r:id="rId38"/>
    <p:sldId id="278" r:id="rId39"/>
    <p:sldId id="343" r:id="rId40"/>
    <p:sldId id="259" r:id="rId41"/>
    <p:sldId id="281" r:id="rId42"/>
    <p:sldId id="258" r:id="rId43"/>
    <p:sldId id="257" r:id="rId44"/>
    <p:sldId id="348" r:id="rId45"/>
    <p:sldId id="28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D9"/>
    <a:srgbClr val="E6F0D9"/>
    <a:srgbClr val="E2F0DC"/>
    <a:srgbClr val="E5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 autoAdjust="0"/>
    <p:restoredTop sz="94660"/>
  </p:normalViewPr>
  <p:slideViewPr>
    <p:cSldViewPr snapToGrid="0">
      <p:cViewPr>
        <p:scale>
          <a:sx n="97" d="100"/>
          <a:sy n="9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11E31-3810-40AF-8189-441B0AFAF23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68A8-2D47-40A2-A940-45B435DDB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 = mu opioid receptor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Chromatography – separation into individual components</a:t>
            </a:r>
          </a:p>
          <a:p>
            <a:r>
              <a:rPr lang="en-US" dirty="0"/>
              <a:t>Mass spectrometry – highly sensitive detector – identifies compounds by mass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Injection time, injection solvent reaches detector, separated compounds at t1-4 – could be metabolites or co-occurring substances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Overbeek</a:t>
            </a:r>
            <a:r>
              <a:rPr lang="en-US" dirty="0"/>
              <a:t> et. al.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currently accepted medical 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potential for abuse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Heroin, LSD, marijuana, MDMA, peyote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have an accepted medical 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potential for abuse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Hydrocodone, methadone, cocaine, meth, fentanyl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have an accepted medical 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potential for abuse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Codeine, ketamine, anabolic steroids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have an accepted medical 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potential for abuse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Alprazolam, carisoprodol, tramadol, zolpidem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have an accepted medical use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quantities of opioids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Atropine/diphenoxylate, pregabalin, cough syrup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FDA commissioner Scott Gottlieb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2011, the plant was controlled in Denmark, Latvia, Lithuania, Poland, Romania and Sweden.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[17]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UK, since 2016, the sale, import, and export of kratom are prohibited under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sychoactive Substances Act 2016"/>
              </a:rPr>
              <a:t>Psychoactive Substances Act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[54]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kratom was designated a Schedule 1 illegal drug (the highest level) 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epublic of Ireland"/>
              </a:rPr>
              <a:t>Republic of Ireland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 the names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7-hydroxymitragynine"/>
              </a:rPr>
              <a:t>7-hydroxymitragynine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mitragynine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Kratom tea, cough syrup, </a:t>
            </a:r>
            <a:r>
              <a:rPr lang="en-US" dirty="0" err="1"/>
              <a:t>Coca-cola</a:t>
            </a:r>
            <a:r>
              <a:rPr lang="en-US" dirty="0"/>
              <a:t>, and ice cubs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middle-aged, has at least middle income, private health insurance, and completed some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 2: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Guanabenz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guanfacine, clonidine, tizanidine, medetomidine, and dexmedetomidine, presynaptic/neg feedback – inhibits ne release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presynaptic,n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locus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ceruleus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sedation, dorsal horns – pain modification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Metabolizer (PM)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Slowed drug metabolism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 potential for drug-drug interactions and adverse effects, slower conversion to active metabolites, potentially ↓ efficacy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Ultrarapid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Metabolizer (UM)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Accelerated drug metabolism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rates of drug elimination, potentially lower drug efficacy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Analyte from the patient’s specimen competes for a limited number of antibody binding sites with a known amt of a labeled version of the analyte provided in the reaction mixture</a:t>
            </a:r>
          </a:p>
          <a:p>
            <a:r>
              <a:rPr lang="en-US" dirty="0"/>
              <a:t>The signal from the labeled moiety is altered by the binding to the assay antibody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Analyte from the patient’s specimen competes for a limited number of antibody binding sites with a known amt of a labeled version of the analyte provided in the reaction mixture</a:t>
            </a:r>
          </a:p>
          <a:p>
            <a:r>
              <a:rPr lang="en-US" dirty="0"/>
              <a:t>The signal from the labeled moiety is altered by the binding to the assay antibody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68A8-2D47-40A2-A940-45B435DDB8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2D04195-69DA-4CE9-BE44-71642CC8A40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FCF0A1-AE32-4A7F-9E56-AFAB0D8D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774427-3601-40ED-B5F8-6B62743B3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Krazy</a:t>
            </a:r>
            <a:r>
              <a:rPr lang="en-US" dirty="0"/>
              <a:t> 4 Kratom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36A9BD-AAC3-47EB-BAC4-C8257186B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Ashley Haynes, MD, FACEP</a:t>
            </a:r>
          </a:p>
          <a:p>
            <a:r>
              <a:rPr lang="en-US" dirty="0"/>
              <a:t>March 6, 2020</a:t>
            </a:r>
          </a:p>
          <a:p>
            <a:r>
              <a:rPr lang="en-US" dirty="0"/>
              <a:t>SD ACEP</a:t>
            </a:r>
          </a:p>
        </p:txBody>
      </p:sp>
    </p:spTree>
    <p:extLst>
      <p:ext uri="{BB962C8B-B14F-4D97-AF65-F5344CB8AC3E}">
        <p14:creationId xmlns:p14="http://schemas.microsoft.com/office/powerpoint/2010/main" val="284086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43E7-A196-4812-B066-D045F14C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Kratom Consumer Protection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C393-0FDE-4DDD-99C4-91C2D8AB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bill to:</a:t>
            </a:r>
          </a:p>
          <a:p>
            <a:r>
              <a:rPr lang="en-US" dirty="0"/>
              <a:t>Regulate the preparation, distribution, and sale of kratom products</a:t>
            </a:r>
          </a:p>
          <a:p>
            <a:r>
              <a:rPr lang="en-US" dirty="0"/>
              <a:t>Prohibit the preparation, distribution, and sale of adulterated or contaminated kratom products </a:t>
            </a:r>
          </a:p>
          <a:p>
            <a:r>
              <a:rPr lang="en-US" dirty="0"/>
              <a:t>Prescribe fines and penalties and allow remedies</a:t>
            </a:r>
          </a:p>
          <a:p>
            <a:r>
              <a:rPr lang="en-US" dirty="0"/>
              <a:t>Provide for the powers and duties of certain state governmental officers and entities.</a:t>
            </a:r>
          </a:p>
        </p:txBody>
      </p:sp>
    </p:spTree>
    <p:extLst>
      <p:ext uri="{BB962C8B-B14F-4D97-AF65-F5344CB8AC3E}">
        <p14:creationId xmlns:p14="http://schemas.microsoft.com/office/powerpoint/2010/main" val="1483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933A-B4CA-419E-83F9-910BA491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94615"/>
            <a:ext cx="10515600" cy="1325563"/>
          </a:xfrm>
        </p:spPr>
        <p:txBody>
          <a:bodyPr/>
          <a:lstStyle/>
          <a:p>
            <a:r>
              <a:rPr lang="en-US" dirty="0"/>
              <a:t>Kratom-Associated Toxicity and Deaths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0BE5C67-D028-4C09-887A-E02B9EE77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20939"/>
              </p:ext>
            </p:extLst>
          </p:nvPr>
        </p:nvGraphicFramePr>
        <p:xfrm>
          <a:off x="103239" y="1037302"/>
          <a:ext cx="12029768" cy="576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726">
                  <a:extLst>
                    <a:ext uri="{9D8B030D-6E8A-4147-A177-3AD203B41FA5}">
                      <a16:colId xmlns:a16="http://schemas.microsoft.com/office/drawing/2014/main" val="4212639674"/>
                    </a:ext>
                  </a:extLst>
                </a:gridCol>
                <a:gridCol w="4294033">
                  <a:extLst>
                    <a:ext uri="{9D8B030D-6E8A-4147-A177-3AD203B41FA5}">
                      <a16:colId xmlns:a16="http://schemas.microsoft.com/office/drawing/2014/main" val="2672010953"/>
                    </a:ext>
                  </a:extLst>
                </a:gridCol>
                <a:gridCol w="4909009">
                  <a:extLst>
                    <a:ext uri="{9D8B030D-6E8A-4147-A177-3AD203B41FA5}">
                      <a16:colId xmlns:a16="http://schemas.microsoft.com/office/drawing/2014/main" val="2836893165"/>
                    </a:ext>
                  </a:extLst>
                </a:gridCol>
              </a:tblGrid>
              <a:tr h="531033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Southeast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West (US and Europe)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46916"/>
                  </a:ext>
                </a:extLst>
              </a:tr>
              <a:tr h="1548796">
                <a:tc>
                  <a:txBody>
                    <a:bodyPr/>
                    <a:lstStyle/>
                    <a:p>
                      <a:r>
                        <a:rPr lang="en-US" sz="2400" b="1" dirty="0"/>
                        <a:t>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Weight loss, dehydration, constipation, skin hyperpigmentation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N/V, stomach pain, chills and sweats, dizziness, unsteadiness, visual </a:t>
                      </a:r>
                      <a:r>
                        <a:rPr lang="en-US" sz="2400" b="1" dirty="0" err="1"/>
                        <a:t>sx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07579"/>
                  </a:ext>
                </a:extLst>
              </a:tr>
              <a:tr h="1181286">
                <a:tc>
                  <a:txBody>
                    <a:bodyPr/>
                    <a:lstStyle/>
                    <a:p>
                      <a:r>
                        <a:rPr lang="en-US" sz="2400" b="1" dirty="0"/>
                        <a:t>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No literature reports of serious toxicity or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Seizures, hepatotoxicity, coma, multiple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53600"/>
                  </a:ext>
                </a:extLst>
              </a:tr>
              <a:tr h="813775">
                <a:tc>
                  <a:txBody>
                    <a:bodyPr/>
                    <a:lstStyle/>
                    <a:p>
                      <a:r>
                        <a:rPr lang="en-US" sz="2400" b="1" dirty="0"/>
                        <a:t>Where 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Locally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Internet, head shops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34404"/>
                  </a:ext>
                </a:extLst>
              </a:tr>
              <a:tr h="843406">
                <a:tc>
                  <a:txBody>
                    <a:bodyPr/>
                    <a:lstStyle/>
                    <a:p>
                      <a:r>
                        <a:rPr lang="en-US" sz="2400" b="1" dirty="0"/>
                        <a:t>How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Usually used alone (but not always)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Often combined with other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63468"/>
                  </a:ext>
                </a:extLst>
              </a:tr>
              <a:tr h="843406">
                <a:tc>
                  <a:txBody>
                    <a:bodyPr/>
                    <a:lstStyle/>
                    <a:p>
                      <a:r>
                        <a:rPr lang="en-US" sz="2400" b="1" dirty="0"/>
                        <a:t>Legal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Illegal in Thailand, 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Legal in most of US and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5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4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55DC7-BA01-4F7E-8BC1-44679149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057275"/>
          </a:xfrm>
        </p:spPr>
        <p:txBody>
          <a:bodyPr/>
          <a:lstStyle/>
          <a:p>
            <a:r>
              <a:rPr lang="en-US" dirty="0"/>
              <a:t>Kratom Effects are Dose-Dependent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8B1776-DEFB-4A2E-8F5A-9DFA735C312E}"/>
              </a:ext>
            </a:extLst>
          </p:cNvPr>
          <p:cNvGraphicFramePr>
            <a:graphicFrameLocks noGrp="1"/>
          </p:cNvGraphicFramePr>
          <p:nvPr/>
        </p:nvGraphicFramePr>
        <p:xfrm>
          <a:off x="340359" y="1169035"/>
          <a:ext cx="1101344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240">
                  <a:extLst>
                    <a:ext uri="{9D8B030D-6E8A-4147-A177-3AD203B41FA5}">
                      <a16:colId xmlns:a16="http://schemas.microsoft.com/office/drawing/2014/main" val="2933837314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867647314"/>
                    </a:ext>
                  </a:extLst>
                </a:gridCol>
                <a:gridCol w="4785361">
                  <a:extLst>
                    <a:ext uri="{9D8B030D-6E8A-4147-A177-3AD203B41FA5}">
                      <a16:colId xmlns:a16="http://schemas.microsoft.com/office/drawing/2014/main" val="502118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Overall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Clinical Manifestations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Low to Moderate (1-5g raw leaves)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/>
                        <a:t>Mild stimulant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/>
                        <a:t>↑ alertness and energy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/>
                        <a:t>Talkativeness, sociability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/>
                        <a:t>↑ libido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Moderate to High (5-15g raw leaves)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Opioid-like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Pain relief</a:t>
                      </a:r>
                    </a:p>
                    <a:p>
                      <a:r>
                        <a:rPr lang="en-US" sz="2800" b="1" dirty="0"/>
                        <a:t>Opioid withdrawal relief</a:t>
                      </a:r>
                    </a:p>
                    <a:p>
                      <a:r>
                        <a:rPr lang="en-US" sz="2800" b="1" dirty="0"/>
                        <a:t>Mild euphoria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7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Very High</a:t>
                      </a:r>
                    </a:p>
                    <a:p>
                      <a:r>
                        <a:rPr lang="en-US" sz="2800" b="1" dirty="0"/>
                        <a:t>(&gt; 15g raw leaves)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Stupor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Sweating, dizziness, nausea</a:t>
                      </a:r>
                    </a:p>
                    <a:p>
                      <a:r>
                        <a:rPr lang="en-US" sz="2800" b="1" dirty="0"/>
                        <a:t>Dysphoria</a:t>
                      </a:r>
                    </a:p>
                    <a:p>
                      <a:r>
                        <a:rPr lang="en-US" sz="2800" b="1" dirty="0"/>
                        <a:t>“calm and dreamlike state”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8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16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1842-1064-4F89-8F1B-C7F7E49A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Kratom Use in SE Asia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BC87D-60DB-47A1-BFD2-93BDA60376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uses</a:t>
            </a:r>
          </a:p>
          <a:p>
            <a:pPr lvl="1"/>
            <a:r>
              <a:rPr lang="en-US" dirty="0"/>
              <a:t>Laborers (stimulant activity)</a:t>
            </a:r>
          </a:p>
          <a:p>
            <a:pPr lvl="1"/>
            <a:r>
              <a:rPr lang="en-US" dirty="0"/>
              <a:t>Pain and other ailments</a:t>
            </a:r>
          </a:p>
          <a:p>
            <a:pPr lvl="1"/>
            <a:endParaRPr lang="en-US" dirty="0"/>
          </a:p>
          <a:p>
            <a:r>
              <a:rPr lang="en-US" dirty="0"/>
              <a:t>Modern uses</a:t>
            </a:r>
          </a:p>
          <a:p>
            <a:pPr lvl="1"/>
            <a:r>
              <a:rPr lang="en-US" dirty="0"/>
              <a:t>Opioid withdrawal or other drug addiction issues</a:t>
            </a:r>
          </a:p>
          <a:p>
            <a:pPr lvl="1"/>
            <a:r>
              <a:rPr lang="en-US" dirty="0"/>
              <a:t>Recreational use 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B0EF35-46E9-458E-8A97-5D8B01866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848718"/>
            <a:ext cx="4754562" cy="26686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646FC-D730-458E-8317-A023E4E1BBD9}"/>
              </a:ext>
            </a:extLst>
          </p:cNvPr>
          <p:cNvSpPr txBox="1"/>
          <p:nvPr/>
        </p:nvSpPr>
        <p:spPr>
          <a:xfrm>
            <a:off x="7159855" y="1825625"/>
            <a:ext cx="3937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“4 x 100” Cocktail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D15E4-FDE2-4058-B243-4F67D42BF85A}"/>
              </a:ext>
            </a:extLst>
          </p:cNvPr>
          <p:cNvSpPr/>
          <p:nvPr/>
        </p:nvSpPr>
        <p:spPr>
          <a:xfrm>
            <a:off x="6780295" y="5570974"/>
            <a:ext cx="4696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https://www.cbc.ca/fifth/blog/more-on-4-x-100</a:t>
            </a:r>
          </a:p>
        </p:txBody>
      </p:sp>
    </p:spTree>
    <p:extLst>
      <p:ext uri="{BB962C8B-B14F-4D97-AF65-F5344CB8AC3E}">
        <p14:creationId xmlns:p14="http://schemas.microsoft.com/office/powerpoint/2010/main" val="299903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FB64-55C1-4864-89FB-8BB4378B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23"/>
            <a:ext cx="10515600" cy="881558"/>
          </a:xfrm>
        </p:spPr>
        <p:txBody>
          <a:bodyPr>
            <a:normAutofit fontScale="90000"/>
          </a:bodyPr>
          <a:lstStyle/>
          <a:p>
            <a:r>
              <a:rPr lang="en-US" dirty="0"/>
              <a:t>Kratom Use in the West: Improve Health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3D59E6D-FF61-4130-85B6-B6C3E1074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4"/>
          <a:stretch/>
        </p:blipFill>
        <p:spPr>
          <a:xfrm>
            <a:off x="1895405" y="1388795"/>
            <a:ext cx="8528756" cy="470875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361EFC-EFC5-451E-9DFB-5D9F55D470D2}"/>
              </a:ext>
            </a:extLst>
          </p:cNvPr>
          <p:cNvSpPr/>
          <p:nvPr/>
        </p:nvSpPr>
        <p:spPr>
          <a:xfrm>
            <a:off x="3830507" y="6333634"/>
            <a:ext cx="527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http://borrabnudfilms.blogspot.com/2018/07/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F38E1-1FAA-41CD-9554-35B4EA86424C}"/>
              </a:ext>
            </a:extLst>
          </p:cNvPr>
          <p:cNvSpPr txBox="1"/>
          <p:nvPr/>
        </p:nvSpPr>
        <p:spPr>
          <a:xfrm>
            <a:off x="2158608" y="1508922"/>
            <a:ext cx="22656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Green Vein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CC72B-4C05-46FA-A686-75F6FC171B81}"/>
              </a:ext>
            </a:extLst>
          </p:cNvPr>
          <p:cNvSpPr/>
          <p:nvPr/>
        </p:nvSpPr>
        <p:spPr>
          <a:xfrm>
            <a:off x="1687453" y="4180277"/>
            <a:ext cx="8944660" cy="1911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FE6C3-DE6B-4027-8BD8-6CC086EB7E80}"/>
              </a:ext>
            </a:extLst>
          </p:cNvPr>
          <p:cNvSpPr txBox="1"/>
          <p:nvPr/>
        </p:nvSpPr>
        <p:spPr>
          <a:xfrm>
            <a:off x="5183693" y="1508922"/>
            <a:ext cx="17313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Red Vein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7A800-FEE9-47BD-86E1-ADE234CB4E0E}"/>
              </a:ext>
            </a:extLst>
          </p:cNvPr>
          <p:cNvSpPr txBox="1"/>
          <p:nvPr/>
        </p:nvSpPr>
        <p:spPr>
          <a:xfrm>
            <a:off x="7602700" y="1508922"/>
            <a:ext cx="22656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White Vein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20DF2-2CCC-4ECE-B5B0-7DCCE4956763}"/>
              </a:ext>
            </a:extLst>
          </p:cNvPr>
          <p:cNvSpPr txBox="1"/>
          <p:nvPr/>
        </p:nvSpPr>
        <p:spPr>
          <a:xfrm>
            <a:off x="2377361" y="4303150"/>
            <a:ext cx="10318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Effects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17BB-A6E7-4278-8084-090E767A0E47}"/>
              </a:ext>
            </a:extLst>
          </p:cNvPr>
          <p:cNvSpPr txBox="1"/>
          <p:nvPr/>
        </p:nvSpPr>
        <p:spPr>
          <a:xfrm>
            <a:off x="5443133" y="4303149"/>
            <a:ext cx="10318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Effects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97146-B478-41E6-9B01-A4B6B7F1A801}"/>
              </a:ext>
            </a:extLst>
          </p:cNvPr>
          <p:cNvSpPr txBox="1"/>
          <p:nvPr/>
        </p:nvSpPr>
        <p:spPr>
          <a:xfrm>
            <a:off x="8307697" y="4265552"/>
            <a:ext cx="10318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Effects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EC05E-B08A-4747-B5FC-B1317B368BD8}"/>
              </a:ext>
            </a:extLst>
          </p:cNvPr>
          <p:cNvSpPr txBox="1"/>
          <p:nvPr/>
        </p:nvSpPr>
        <p:spPr>
          <a:xfrm>
            <a:off x="1995322" y="4885179"/>
            <a:ext cx="238526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Gentle stimulation</a:t>
            </a:r>
          </a:p>
          <a:p>
            <a:r>
              <a:rPr lang="en-US" sz="2000" b="1" dirty="0"/>
              <a:t>Better concentration</a:t>
            </a:r>
          </a:p>
          <a:p>
            <a:r>
              <a:rPr lang="en-US" sz="2000" b="1" dirty="0"/>
              <a:t>Mood lifting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D2960-25CC-4397-928D-FCBDA6F687D8}"/>
              </a:ext>
            </a:extLst>
          </p:cNvPr>
          <p:cNvSpPr txBox="1"/>
          <p:nvPr/>
        </p:nvSpPr>
        <p:spPr>
          <a:xfrm>
            <a:off x="5183693" y="4885178"/>
            <a:ext cx="20728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Pain killing</a:t>
            </a:r>
          </a:p>
          <a:p>
            <a:r>
              <a:rPr lang="en-US" sz="2000" b="1" dirty="0"/>
              <a:t>Sedating/relaxing</a:t>
            </a:r>
          </a:p>
          <a:p>
            <a:r>
              <a:rPr lang="en-US" sz="2000" b="1" dirty="0"/>
              <a:t>Insomnia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D68E9-D6B9-4B0D-B623-6FE592875531}"/>
              </a:ext>
            </a:extLst>
          </p:cNvPr>
          <p:cNvSpPr txBox="1"/>
          <p:nvPr/>
        </p:nvSpPr>
        <p:spPr>
          <a:xfrm>
            <a:off x="7857786" y="4841246"/>
            <a:ext cx="243880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High energy</a:t>
            </a:r>
          </a:p>
          <a:p>
            <a:r>
              <a:rPr lang="en-US" sz="2000" b="1" dirty="0"/>
              <a:t>Better productivity</a:t>
            </a:r>
          </a:p>
          <a:p>
            <a:r>
              <a:rPr lang="en-US" sz="2000" b="1" dirty="0"/>
              <a:t>Help with depression</a:t>
            </a:r>
          </a:p>
        </p:txBody>
      </p:sp>
    </p:spTree>
    <p:extLst>
      <p:ext uri="{BB962C8B-B14F-4D97-AF65-F5344CB8AC3E}">
        <p14:creationId xmlns:p14="http://schemas.microsoft.com/office/powerpoint/2010/main" val="21068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A976-7C68-417F-8345-6D466531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81"/>
            <a:ext cx="10515600" cy="923499"/>
          </a:xfrm>
        </p:spPr>
        <p:txBody>
          <a:bodyPr>
            <a:normAutofit fontScale="90000"/>
          </a:bodyPr>
          <a:lstStyle/>
          <a:p>
            <a:r>
              <a:rPr lang="en-US" dirty="0"/>
              <a:t>Kratom Use in the West: Opioid Withdrawal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6A9B18-2505-4819-86CD-879F9BDFC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19260" r="31917" b="15407"/>
          <a:stretch/>
        </p:blipFill>
        <p:spPr>
          <a:xfrm>
            <a:off x="1525051" y="1092944"/>
            <a:ext cx="9141898" cy="51886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B12E24-DC41-4B1A-B8FA-53EABD0C7E93}"/>
              </a:ext>
            </a:extLst>
          </p:cNvPr>
          <p:cNvSpPr/>
          <p:nvPr/>
        </p:nvSpPr>
        <p:spPr>
          <a:xfrm>
            <a:off x="2240279" y="6488668"/>
            <a:ext cx="925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https://opiateaddictionsupport.com/how-to-use-kratom-for-opiate-withdrawal/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82E3B-97D9-4E2B-AAA8-7C4F76F7922F}"/>
              </a:ext>
            </a:extLst>
          </p:cNvPr>
          <p:cNvSpPr/>
          <p:nvPr/>
        </p:nvSpPr>
        <p:spPr>
          <a:xfrm>
            <a:off x="1525051" y="5923280"/>
            <a:ext cx="8868629" cy="4555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73BD80-E309-44CA-9916-18865B6FE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39" y="1828800"/>
            <a:ext cx="4064000" cy="2286000"/>
          </a:xfrm>
        </p:spPr>
      </p:pic>
    </p:spTree>
    <p:extLst>
      <p:ext uri="{BB962C8B-B14F-4D97-AF65-F5344CB8AC3E}">
        <p14:creationId xmlns:p14="http://schemas.microsoft.com/office/powerpoint/2010/main" val="38064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BCCB-E5A0-4AEC-B4CA-9DD56001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1765"/>
            <a:ext cx="10515600" cy="1108075"/>
          </a:xfrm>
        </p:spPr>
        <p:txBody>
          <a:bodyPr/>
          <a:lstStyle/>
          <a:p>
            <a:r>
              <a:rPr lang="en-US" dirty="0"/>
              <a:t>Kratom Use in the West: Recreational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3AC9A3-FDF9-4E28-AA87-AC91E8FF4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5" y="1497648"/>
            <a:ext cx="8551389" cy="4588192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481C6C-E804-44C7-BC7C-7E7CB157B321}"/>
              </a:ext>
            </a:extLst>
          </p:cNvPr>
          <p:cNvSpPr/>
          <p:nvPr/>
        </p:nvSpPr>
        <p:spPr>
          <a:xfrm>
            <a:off x="3880231" y="6241534"/>
            <a:ext cx="4431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http://www.elpasosmokeshops.com/kratom/</a:t>
            </a:r>
          </a:p>
        </p:txBody>
      </p:sp>
    </p:spTree>
    <p:extLst>
      <p:ext uri="{BB962C8B-B14F-4D97-AF65-F5344CB8AC3E}">
        <p14:creationId xmlns:p14="http://schemas.microsoft.com/office/powerpoint/2010/main" val="194242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1946-A7B4-4F1F-867D-AEF5D9A9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kratom-only deaths?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5211-8CFD-4F29-B594-B7B2C9121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25624"/>
            <a:ext cx="11216640" cy="4575175"/>
          </a:xfrm>
        </p:spPr>
        <p:txBody>
          <a:bodyPr>
            <a:normAutofit/>
          </a:bodyPr>
          <a:lstStyle/>
          <a:p>
            <a:r>
              <a:rPr lang="en-US" dirty="0"/>
              <a:t>None with convincing evidence</a:t>
            </a:r>
          </a:p>
          <a:p>
            <a:pPr lvl="1"/>
            <a:r>
              <a:rPr lang="en-US" dirty="0"/>
              <a:t>Routine testing does not detect mitragynine</a:t>
            </a:r>
          </a:p>
          <a:p>
            <a:pPr lvl="1"/>
            <a:r>
              <a:rPr lang="en-US" dirty="0"/>
              <a:t>Most cases lack comprehensive toxicological testing</a:t>
            </a:r>
          </a:p>
          <a:p>
            <a:pPr lvl="1"/>
            <a:endParaRPr lang="en-US" dirty="0"/>
          </a:p>
          <a:p>
            <a:r>
              <a:rPr lang="en-US" dirty="0"/>
              <a:t>One lab study in CO retested blood samples from four “kratom-only” deaths using HPLC-MS</a:t>
            </a:r>
          </a:p>
          <a:p>
            <a:pPr lvl="1"/>
            <a:r>
              <a:rPr lang="en-US" dirty="0"/>
              <a:t>Three of the four cases were found to contain multiple drugs</a:t>
            </a:r>
          </a:p>
          <a:p>
            <a:pPr lvl="1"/>
            <a:r>
              <a:rPr lang="en-US" dirty="0"/>
              <a:t>The fourth case had insufficient residual blood to be comprehensively tested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warning:  It is likely that </a:t>
            </a:r>
            <a:r>
              <a:rPr lang="en-US" dirty="0" err="1"/>
              <a:t>mitragynine</a:t>
            </a:r>
            <a:r>
              <a:rPr lang="en-US" dirty="0"/>
              <a:t> increases the risk of adverse events, especially when ingested with opioids or psychoactive drugs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Gershman et al. </a:t>
            </a:r>
            <a:r>
              <a:rPr lang="en-US" i="1" dirty="0"/>
              <a:t>Deaths in Colorado Attributed to Kratom</a:t>
            </a:r>
            <a:r>
              <a:rPr lang="en-US" dirty="0"/>
              <a:t>. NEJM 2019 Jan 3. </a:t>
            </a:r>
          </a:p>
        </p:txBody>
      </p:sp>
    </p:spTree>
    <p:extLst>
      <p:ext uri="{BB962C8B-B14F-4D97-AF65-F5344CB8AC3E}">
        <p14:creationId xmlns:p14="http://schemas.microsoft.com/office/powerpoint/2010/main" val="312967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9B20-EBA0-439C-A7BE-CAF57FF8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Kratom Withdrawal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2F00-89DF-403B-B544-90FD3312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one study, 6 months of use associated with withdrawal</a:t>
            </a:r>
          </a:p>
          <a:p>
            <a:endParaRPr lang="en-US" dirty="0"/>
          </a:p>
          <a:p>
            <a:r>
              <a:rPr lang="en-US" dirty="0"/>
              <a:t>Generally similar to opioid withdrawal syndrome</a:t>
            </a:r>
          </a:p>
          <a:p>
            <a:r>
              <a:rPr lang="en-US" dirty="0"/>
              <a:t>Buprenorphine, methadone, naltrexone outpatient treatment options</a:t>
            </a:r>
          </a:p>
          <a:p>
            <a:pPr marL="0" indent="0">
              <a:buNone/>
            </a:pPr>
            <a:r>
              <a:rPr lang="en-US" sz="1200" dirty="0"/>
              <a:t>	Voelker R. </a:t>
            </a:r>
            <a:r>
              <a:rPr lang="en-US" sz="1200" i="1" dirty="0"/>
              <a:t>Crackdown on false claims to ease opioid withdrawal symptoms</a:t>
            </a:r>
            <a:r>
              <a:rPr lang="en-US" sz="1200" dirty="0"/>
              <a:t>. JAMA. 2018;319:857.</a:t>
            </a:r>
          </a:p>
          <a:p>
            <a:pPr marL="0" indent="0">
              <a:buNone/>
            </a:pPr>
            <a:r>
              <a:rPr lang="en-US" sz="1200" dirty="0"/>
              <a:t>	Singh D, et al. </a:t>
            </a:r>
            <a:r>
              <a:rPr lang="en-US" sz="1200" i="1" dirty="0"/>
              <a:t>Kratom (</a:t>
            </a:r>
            <a:r>
              <a:rPr lang="en-US" sz="1200" i="1" dirty="0" err="1"/>
              <a:t>Mitragyna</a:t>
            </a:r>
            <a:r>
              <a:rPr lang="en-US" sz="1200" i="1" dirty="0"/>
              <a:t> </a:t>
            </a:r>
            <a:r>
              <a:rPr lang="en-US" sz="1200" i="1" dirty="0" err="1"/>
              <a:t>speciosa</a:t>
            </a:r>
            <a:r>
              <a:rPr lang="en-US" sz="1200" i="1" dirty="0"/>
              <a:t>) dependence, withdrawal symptoms and cravings in regular users</a:t>
            </a:r>
            <a:r>
              <a:rPr lang="en-US" sz="1200" dirty="0"/>
              <a:t>. Drug and Alcohol 	Dependence. 2014;139:13</a:t>
            </a:r>
          </a:p>
          <a:p>
            <a:endParaRPr lang="en-US" dirty="0"/>
          </a:p>
          <a:p>
            <a:r>
              <a:rPr lang="en-US" dirty="0"/>
              <a:t>Neonatal abstinence syndrome reported</a:t>
            </a:r>
          </a:p>
          <a:p>
            <a:pPr lvl="1"/>
            <a:r>
              <a:rPr lang="en-US" dirty="0"/>
              <a:t>Presentation similar to opioid NAS</a:t>
            </a:r>
          </a:p>
          <a:p>
            <a:pPr lvl="1"/>
            <a:r>
              <a:rPr lang="en-US" dirty="0"/>
              <a:t>Treated with opioid taper</a:t>
            </a:r>
          </a:p>
          <a:p>
            <a:pPr marL="548640" lvl="2" indent="0">
              <a:buNone/>
            </a:pPr>
            <a:r>
              <a:rPr lang="en-US" sz="1200" dirty="0"/>
              <a:t>	Davidson, et al.  </a:t>
            </a:r>
            <a:r>
              <a:rPr lang="en-US" sz="1200" i="1" dirty="0"/>
              <a:t>Natural Drugs, Not so Natural Effects</a:t>
            </a:r>
            <a:r>
              <a:rPr lang="en-US" sz="1200" dirty="0"/>
              <a:t>. J Neonatal Perinatal Med. 2019 (12):1.</a:t>
            </a:r>
          </a:p>
          <a:p>
            <a:pPr marL="548640" lvl="2" indent="0">
              <a:buNone/>
            </a:pPr>
            <a:r>
              <a:rPr lang="en-US" sz="1200" dirty="0"/>
              <a:t>	Eldridge, et al. </a:t>
            </a:r>
            <a:r>
              <a:rPr lang="en-US" sz="1200" i="1" dirty="0"/>
              <a:t>Neonatal Abstinence Syndrome Due to Maternal Kratom Use</a:t>
            </a:r>
            <a:r>
              <a:rPr lang="en-US" sz="1200" dirty="0"/>
              <a:t>. Pediatrics. December 2018.</a:t>
            </a:r>
          </a:p>
        </p:txBody>
      </p:sp>
    </p:spTree>
    <p:extLst>
      <p:ext uri="{BB962C8B-B14F-4D97-AF65-F5344CB8AC3E}">
        <p14:creationId xmlns:p14="http://schemas.microsoft.com/office/powerpoint/2010/main" val="15403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D9BA-F4AA-4329-81CE-38F0036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1026795"/>
          </a:xfrm>
        </p:spPr>
        <p:txBody>
          <a:bodyPr/>
          <a:lstStyle/>
          <a:p>
            <a:r>
              <a:rPr lang="en-US" dirty="0"/>
              <a:t>Proposed Kratom Mechanisms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2B8C-21DE-4F4B-BABD-FD850F2C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5100955"/>
          </a:xfrm>
        </p:spPr>
        <p:txBody>
          <a:bodyPr>
            <a:normAutofit/>
          </a:bodyPr>
          <a:lstStyle/>
          <a:p>
            <a:r>
              <a:rPr lang="en-US" dirty="0"/>
              <a:t>Receptors Affected</a:t>
            </a:r>
          </a:p>
          <a:p>
            <a:pPr lvl="1"/>
            <a:r>
              <a:rPr lang="en-US" dirty="0"/>
              <a:t>Partial agonism of </a:t>
            </a:r>
            <a:r>
              <a:rPr lang="el-GR" dirty="0">
                <a:cs typeface="Calibri" panose="020F0502020204030204" pitchFamily="34" charset="0"/>
              </a:rPr>
              <a:t>μ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l-GR" dirty="0">
                <a:cs typeface="Calibri" panose="020F0502020204030204" pitchFamily="34" charset="0"/>
              </a:rPr>
              <a:t>κ</a:t>
            </a:r>
            <a:r>
              <a:rPr lang="en-US" dirty="0">
                <a:cs typeface="Calibri" panose="020F0502020204030204" pitchFamily="34" charset="0"/>
              </a:rPr>
              <a:t>, and </a:t>
            </a:r>
            <a:r>
              <a:rPr lang="el-GR" dirty="0">
                <a:cs typeface="Calibri" panose="020F0502020204030204" pitchFamily="34" charset="0"/>
              </a:rPr>
              <a:t>δ</a:t>
            </a:r>
            <a:r>
              <a:rPr lang="en-US" dirty="0">
                <a:cs typeface="Calibri" panose="020F0502020204030204" pitchFamily="34" charset="0"/>
              </a:rPr>
              <a:t> opioid receptors</a:t>
            </a:r>
            <a:endParaRPr lang="en-US" dirty="0"/>
          </a:p>
          <a:p>
            <a:pPr lvl="1"/>
            <a:r>
              <a:rPr lang="en-US" dirty="0"/>
              <a:t>Agonism of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aseline="-25000" dirty="0"/>
              <a:t>2</a:t>
            </a:r>
            <a:r>
              <a:rPr lang="en-US" dirty="0"/>
              <a:t> receptors</a:t>
            </a:r>
          </a:p>
          <a:p>
            <a:pPr lvl="1"/>
            <a:r>
              <a:rPr lang="en-US" dirty="0"/>
              <a:t>Antagonism of 5-HT</a:t>
            </a:r>
            <a:r>
              <a:rPr lang="en-US" baseline="-25000" dirty="0"/>
              <a:t>2A</a:t>
            </a:r>
            <a:r>
              <a:rPr lang="en-US" dirty="0"/>
              <a:t> receptors</a:t>
            </a:r>
          </a:p>
          <a:p>
            <a:pPr lvl="1"/>
            <a:endParaRPr lang="en-US" dirty="0"/>
          </a:p>
          <a:p>
            <a:r>
              <a:rPr lang="en-US" dirty="0"/>
              <a:t>Ion Channels Affected</a:t>
            </a:r>
          </a:p>
          <a:p>
            <a:pPr lvl="1"/>
            <a:r>
              <a:rPr lang="en-US" dirty="0"/>
              <a:t>Blocking of K</a:t>
            </a:r>
            <a:r>
              <a:rPr lang="en-US" baseline="30000" dirty="0"/>
              <a:t>+</a:t>
            </a:r>
            <a:r>
              <a:rPr lang="en-US" dirty="0"/>
              <a:t> channels</a:t>
            </a:r>
          </a:p>
          <a:p>
            <a:pPr lvl="1"/>
            <a:r>
              <a:rPr lang="en-US" dirty="0"/>
              <a:t>Blocking of Ca</a:t>
            </a:r>
            <a:r>
              <a:rPr lang="en-US" baseline="30000" dirty="0"/>
              <a:t>2+</a:t>
            </a:r>
            <a:r>
              <a:rPr lang="en-US" dirty="0"/>
              <a:t> channels</a:t>
            </a:r>
          </a:p>
          <a:p>
            <a:pPr lvl="1"/>
            <a:endParaRPr lang="en-US" dirty="0"/>
          </a:p>
          <a:p>
            <a:r>
              <a:rPr lang="en-US" dirty="0"/>
              <a:t>Other Mechanisms</a:t>
            </a:r>
          </a:p>
          <a:p>
            <a:pPr lvl="1"/>
            <a:r>
              <a:rPr lang="en-US" dirty="0"/>
              <a:t>5-HT and NE reuptake inhibition</a:t>
            </a:r>
          </a:p>
          <a:p>
            <a:pPr lvl="1"/>
            <a:r>
              <a:rPr lang="en-US" dirty="0"/>
              <a:t>Inhibition of CYP3A4 and CYP2D6</a:t>
            </a:r>
          </a:p>
        </p:txBody>
      </p:sp>
    </p:spTree>
    <p:extLst>
      <p:ext uri="{BB962C8B-B14F-4D97-AF65-F5344CB8AC3E}">
        <p14:creationId xmlns:p14="http://schemas.microsoft.com/office/powerpoint/2010/main" val="68164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7F81-5278-4EB2-8E9C-27EE3145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EC77-0223-4627-A1A5-037D6435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relationships to disclose.</a:t>
            </a:r>
          </a:p>
        </p:txBody>
      </p:sp>
    </p:spTree>
    <p:extLst>
      <p:ext uri="{BB962C8B-B14F-4D97-AF65-F5344CB8AC3E}">
        <p14:creationId xmlns:p14="http://schemas.microsoft.com/office/powerpoint/2010/main" val="407498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896E-5816-4F74-B34D-575DB168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21285"/>
            <a:ext cx="11887200" cy="904875"/>
          </a:xfrm>
        </p:spPr>
        <p:txBody>
          <a:bodyPr>
            <a:normAutofit/>
          </a:bodyPr>
          <a:lstStyle/>
          <a:p>
            <a:r>
              <a:rPr lang="en-US" sz="4100" dirty="0"/>
              <a:t>Proposed Mechanism of Toxicity: Respiratory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B163C-2987-45A7-9ED1-5AB97E08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5491480" cy="5049520"/>
          </a:xfrm>
        </p:spPr>
        <p:txBody>
          <a:bodyPr>
            <a:normAutofit/>
          </a:bodyPr>
          <a:lstStyle/>
          <a:p>
            <a:r>
              <a:rPr lang="en-US" dirty="0"/>
              <a:t>Multiple case reports of CNS depressant mixes</a:t>
            </a:r>
          </a:p>
          <a:p>
            <a:pPr lvl="1"/>
            <a:r>
              <a:rPr lang="en-US" dirty="0"/>
              <a:t>17 y/o WM found dead after using diphenhydramine, DXM, temazepam, clonazepam and mitragynine</a:t>
            </a:r>
          </a:p>
          <a:p>
            <a:pPr lvl="1"/>
            <a:r>
              <a:rPr lang="en-US" dirty="0"/>
              <a:t>Middle aged male found dead after using zopiclone, citalopram, lamotrigine and mitragynine</a:t>
            </a:r>
          </a:p>
          <a:p>
            <a:pPr lvl="1"/>
            <a:endParaRPr lang="en-US" dirty="0"/>
          </a:p>
          <a:p>
            <a:r>
              <a:rPr lang="en-US" dirty="0"/>
              <a:t>Autopsies: pulmonary edema and congestion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52D97-403F-4E84-A8A0-24A7970B9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3" t="26621" r="61667" b="15704"/>
          <a:stretch/>
        </p:blipFill>
        <p:spPr>
          <a:xfrm>
            <a:off x="7467600" y="1159729"/>
            <a:ext cx="3738880" cy="55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EF15-CB68-42E9-84D8-F71AA6E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61"/>
            <a:ext cx="10515600" cy="852160"/>
          </a:xfrm>
        </p:spPr>
        <p:txBody>
          <a:bodyPr/>
          <a:lstStyle/>
          <a:p>
            <a:r>
              <a:rPr lang="en-US" dirty="0"/>
              <a:t>Adulteration of Kratom with Opioids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2BE2-45BC-487D-88B0-CA25C11C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90" y="1219200"/>
            <a:ext cx="5178180" cy="5273675"/>
          </a:xfrm>
        </p:spPr>
        <p:txBody>
          <a:bodyPr>
            <a:normAutofit/>
          </a:bodyPr>
          <a:lstStyle/>
          <a:p>
            <a:r>
              <a:rPr lang="en-US" dirty="0"/>
              <a:t>Krypton = mixture of kratom +                 O-desmethyltramadol, the active metabolite of tramadol</a:t>
            </a:r>
          </a:p>
          <a:p>
            <a:pPr lvl="1"/>
            <a:r>
              <a:rPr lang="en-US" dirty="0"/>
              <a:t>O-desmethyltramadol is twice as potent as tramadol</a:t>
            </a:r>
          </a:p>
          <a:p>
            <a:endParaRPr lang="en-US" dirty="0"/>
          </a:p>
          <a:p>
            <a:r>
              <a:rPr lang="en-US" dirty="0"/>
              <a:t>Case series of nine deaths from Sweden from krypton</a:t>
            </a:r>
          </a:p>
          <a:p>
            <a:pPr lvl="1"/>
            <a:r>
              <a:rPr lang="en-US" dirty="0"/>
              <a:t>All had evidence of opioid overdose, including 8 with pulmonary edema</a:t>
            </a:r>
          </a:p>
          <a:p>
            <a:pPr lvl="1"/>
            <a:r>
              <a:rPr lang="en-US" dirty="0"/>
              <a:t>No parent drug (tramadol) and no other metabolites found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200" dirty="0" err="1"/>
              <a:t>Lydecker</a:t>
            </a:r>
            <a:r>
              <a:rPr lang="en-US" sz="1200" dirty="0"/>
              <a:t>, et al. </a:t>
            </a:r>
            <a:r>
              <a:rPr lang="en-US" sz="1200" i="1" dirty="0"/>
              <a:t>Suspected Adulteration of Commercial Kratom Products with 7-Hydroxymitragynine</a:t>
            </a:r>
            <a:r>
              <a:rPr lang="en-US" sz="1200" dirty="0"/>
              <a:t>. J Med </a:t>
            </a:r>
            <a:r>
              <a:rPr lang="en-US" sz="1200" dirty="0" err="1"/>
              <a:t>Toxicol</a:t>
            </a:r>
            <a:r>
              <a:rPr lang="en-US" sz="1200" dirty="0"/>
              <a:t>. December 2016.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6981C-7904-4963-97C4-D35A64B89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05" y="1219200"/>
            <a:ext cx="5795805" cy="4957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52C0D2-6F51-4038-916F-DE1220883726}"/>
              </a:ext>
            </a:extLst>
          </p:cNvPr>
          <p:cNvSpPr/>
          <p:nvPr/>
        </p:nvSpPr>
        <p:spPr>
          <a:xfrm>
            <a:off x="5540477" y="6351639"/>
            <a:ext cx="6508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https://www.researchgate.net/publication/323556173_When_the_Safe_Alternative_Is_Not_That_Safe_Tramadol_Prescribing_in_Children/figures?lo=1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612E8B-5453-4557-B7B7-A3114050081A}"/>
              </a:ext>
            </a:extLst>
          </p:cNvPr>
          <p:cNvCxnSpPr>
            <a:cxnSpLocks/>
          </p:cNvCxnSpPr>
          <p:nvPr/>
        </p:nvCxnSpPr>
        <p:spPr>
          <a:xfrm flipH="1">
            <a:off x="9022520" y="1503680"/>
            <a:ext cx="8428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79ABBB-8535-43C3-9D81-F6704623EC48}"/>
              </a:ext>
            </a:extLst>
          </p:cNvPr>
          <p:cNvCxnSpPr>
            <a:cxnSpLocks/>
          </p:cNvCxnSpPr>
          <p:nvPr/>
        </p:nvCxnSpPr>
        <p:spPr>
          <a:xfrm flipH="1">
            <a:off x="9123900" y="2025957"/>
            <a:ext cx="8633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0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516E-BC64-45C6-A007-07AB4D71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222885"/>
            <a:ext cx="1065276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Suspected Adulteration of Kratom Supplements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D4B2-C28D-40F5-AE1F-F46F0EFD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6296"/>
          </a:xfrm>
        </p:spPr>
        <p:txBody>
          <a:bodyPr>
            <a:normAutofit/>
          </a:bodyPr>
          <a:lstStyle/>
          <a:p>
            <a:r>
              <a:rPr lang="en-US" dirty="0"/>
              <a:t>Analysis of multiple kratom products was notable for higher-than-natural concentrations of 7-hydroxymitragynine in most products tested</a:t>
            </a:r>
          </a:p>
          <a:p>
            <a:pPr lvl="1"/>
            <a:r>
              <a:rPr lang="en-US" dirty="0"/>
              <a:t>Significant b/c 7-hydroxymitragynine is the most active component of kratom (17x higher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opioid receptor affinity than morphine)</a:t>
            </a:r>
          </a:p>
          <a:p>
            <a:pPr lvl="1"/>
            <a:r>
              <a:rPr lang="en-US" dirty="0"/>
              <a:t>Likely a major contributing factor to the addictive potential and abuse liability of kratom </a:t>
            </a:r>
          </a:p>
          <a:p>
            <a:pPr lvl="1"/>
            <a:endParaRPr lang="en-US" dirty="0"/>
          </a:p>
          <a:p>
            <a:r>
              <a:rPr lang="en-US" dirty="0"/>
              <a:t>Authors conclude that the products were likely deliberately adulterated w/                    7-hydroxymitragynine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 err="1"/>
              <a:t>Lydecker</a:t>
            </a:r>
            <a:r>
              <a:rPr lang="en-US" sz="1200" dirty="0"/>
              <a:t>, et al. </a:t>
            </a:r>
            <a:r>
              <a:rPr lang="en-US" sz="1200" i="1" dirty="0"/>
              <a:t>Suspected Adulteration of Commercial Kratom Products with 7-Hydroxymitragynine</a:t>
            </a:r>
            <a:r>
              <a:rPr lang="en-US" sz="1200" dirty="0"/>
              <a:t>. J Med </a:t>
            </a:r>
            <a:r>
              <a:rPr lang="en-US" sz="1200" dirty="0" err="1"/>
              <a:t>Toxicol</a:t>
            </a:r>
            <a:r>
              <a:rPr lang="en-US" sz="1200" dirty="0"/>
              <a:t>. December 2016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89E4-8F3E-4D1C-9D1C-D5FA7F2A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Mechanism of Toxicity: Stimulatory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C0F3-107B-478B-B898-B701FFC1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report of modafinil + kratom causing </a:t>
            </a:r>
            <a:r>
              <a:rPr lang="en-US" dirty="0" err="1"/>
              <a:t>sz</a:t>
            </a:r>
            <a:endParaRPr lang="en-US" dirty="0"/>
          </a:p>
          <a:p>
            <a:pPr lvl="1"/>
            <a:r>
              <a:rPr lang="en-US" dirty="0"/>
              <a:t>43 y/o male on chronic kratom took a dose of modafinil</a:t>
            </a:r>
          </a:p>
          <a:p>
            <a:pPr lvl="1"/>
            <a:r>
              <a:rPr lang="en-US" dirty="0"/>
              <a:t>Had a seizure 20 minutes post-ingestion</a:t>
            </a:r>
          </a:p>
          <a:p>
            <a:pPr lvl="1"/>
            <a:endParaRPr lang="en-US" dirty="0"/>
          </a:p>
          <a:p>
            <a:r>
              <a:rPr lang="en-US" dirty="0"/>
              <a:t>Mechanism of the seizure is uncertain</a:t>
            </a:r>
          </a:p>
          <a:p>
            <a:pPr lvl="1"/>
            <a:r>
              <a:rPr lang="en-US" dirty="0"/>
              <a:t>Modafinil is a DRI and not known to cause </a:t>
            </a:r>
            <a:r>
              <a:rPr lang="en-US" dirty="0" err="1"/>
              <a:t>sz</a:t>
            </a:r>
            <a:r>
              <a:rPr lang="en-US" dirty="0"/>
              <a:t> on its own</a:t>
            </a:r>
          </a:p>
          <a:p>
            <a:pPr lvl="1"/>
            <a:r>
              <a:rPr lang="en-US" dirty="0"/>
              <a:t>Kratom not known to cause </a:t>
            </a:r>
            <a:r>
              <a:rPr lang="en-US" dirty="0" err="1"/>
              <a:t>sz</a:t>
            </a:r>
            <a:r>
              <a:rPr lang="en-US" dirty="0"/>
              <a:t> on its own</a:t>
            </a:r>
          </a:p>
          <a:p>
            <a:pPr lvl="1"/>
            <a:r>
              <a:rPr lang="en-US" dirty="0"/>
              <a:t>Pt had been on kratom alone w/out issue for &gt;3 years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200" dirty="0"/>
              <a:t>Boyer, et al. </a:t>
            </a:r>
            <a:r>
              <a:rPr lang="en-US" sz="1200" i="1" dirty="0"/>
              <a:t>Self-treatment of opioid withdrawal using kratom </a:t>
            </a:r>
            <a:r>
              <a:rPr lang="en-US" sz="1200" dirty="0"/>
              <a:t>(</a:t>
            </a:r>
            <a:r>
              <a:rPr lang="en-US" sz="1200" i="1" dirty="0" err="1"/>
              <a:t>Mitragynia</a:t>
            </a:r>
            <a:r>
              <a:rPr lang="en-US" sz="1200" i="1" dirty="0"/>
              <a:t> </a:t>
            </a:r>
            <a:r>
              <a:rPr lang="en-US" sz="1200" i="1" dirty="0" err="1"/>
              <a:t>speciosa</a:t>
            </a:r>
            <a:r>
              <a:rPr lang="en-US" sz="1200" i="1" dirty="0"/>
              <a:t> </a:t>
            </a:r>
            <a:r>
              <a:rPr lang="en-US" sz="1200" i="1" dirty="0" err="1"/>
              <a:t>korth</a:t>
            </a:r>
            <a:r>
              <a:rPr lang="en-US" sz="1200" dirty="0"/>
              <a:t>). Addiction. 2008.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8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DFB5-AE93-44CF-A961-3D47876F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38" y="396916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Mechanism of Toxicity: K</a:t>
            </a:r>
            <a:r>
              <a:rPr lang="en-US" baseline="30000" dirty="0"/>
              <a:t>+</a:t>
            </a:r>
            <a:r>
              <a:rPr lang="en-US" dirty="0"/>
              <a:t> Blockade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E626F-9318-4DCA-81E1-CE88A8102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366" y="1948621"/>
            <a:ext cx="5135880" cy="5293359"/>
          </a:xfrm>
        </p:spPr>
        <p:txBody>
          <a:bodyPr>
            <a:normAutofit/>
          </a:bodyPr>
          <a:lstStyle/>
          <a:p>
            <a:r>
              <a:rPr lang="en-US" dirty="0"/>
              <a:t>Inhibition of </a:t>
            </a:r>
            <a:r>
              <a:rPr lang="en-US" dirty="0" err="1"/>
              <a:t>hERG</a:t>
            </a:r>
            <a:r>
              <a:rPr lang="en-US" dirty="0"/>
              <a:t> K</a:t>
            </a:r>
            <a:r>
              <a:rPr lang="en-US" baseline="30000" dirty="0"/>
              <a:t>+</a:t>
            </a:r>
            <a:r>
              <a:rPr lang="en-US" dirty="0"/>
              <a:t> channel (rapid repolarizing)</a:t>
            </a:r>
          </a:p>
          <a:p>
            <a:pPr lvl="1"/>
            <a:r>
              <a:rPr lang="en-US" dirty="0"/>
              <a:t>Most common cause of acquired prolonged QT</a:t>
            </a:r>
          </a:p>
          <a:p>
            <a:pPr lvl="1"/>
            <a:r>
              <a:rPr lang="en-US" dirty="0"/>
              <a:t>Can cause drug-induced </a:t>
            </a:r>
            <a:r>
              <a:rPr lang="en-US" dirty="0" err="1"/>
              <a:t>torsades</a:t>
            </a:r>
            <a:r>
              <a:rPr lang="en-US" dirty="0"/>
              <a:t> and sudden death</a:t>
            </a:r>
          </a:p>
          <a:p>
            <a:pPr lvl="1"/>
            <a:r>
              <a:rPr lang="en-US" dirty="0"/>
              <a:t>Found to be blocked by mitragynine</a:t>
            </a:r>
          </a:p>
          <a:p>
            <a:endParaRPr lang="en-US" dirty="0"/>
          </a:p>
          <a:p>
            <a:r>
              <a:rPr lang="en-US" dirty="0"/>
              <a:t>Inhibition of inward rectifier K</a:t>
            </a:r>
            <a:r>
              <a:rPr lang="en-US" baseline="30000" dirty="0"/>
              <a:t>+</a:t>
            </a:r>
            <a:r>
              <a:rPr lang="en-US" dirty="0"/>
              <a:t> channels responsible for stabilizing resting potential</a:t>
            </a:r>
          </a:p>
          <a:p>
            <a:pPr lvl="1"/>
            <a:r>
              <a:rPr lang="en-US" dirty="0"/>
              <a:t>Effect of blockade of these channels less well-established</a:t>
            </a:r>
          </a:p>
          <a:p>
            <a:pPr lvl="1"/>
            <a:r>
              <a:rPr lang="en-US" dirty="0"/>
              <a:t>Also blocked by mitragynine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FD254A-2530-4E0D-828C-683CA410AE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7"/>
          <a:stretch/>
        </p:blipFill>
        <p:spPr>
          <a:xfrm>
            <a:off x="6748105" y="1270137"/>
            <a:ext cx="4605695" cy="5456418"/>
          </a:xfrm>
        </p:spPr>
      </p:pic>
    </p:spTree>
    <p:extLst>
      <p:ext uri="{BB962C8B-B14F-4D97-AF65-F5344CB8AC3E}">
        <p14:creationId xmlns:p14="http://schemas.microsoft.com/office/powerpoint/2010/main" val="316868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896E-5816-4F74-B34D-575DB168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21285"/>
            <a:ext cx="11887200" cy="904875"/>
          </a:xfrm>
        </p:spPr>
        <p:txBody>
          <a:bodyPr>
            <a:normAutofit/>
          </a:bodyPr>
          <a:lstStyle/>
          <a:p>
            <a:r>
              <a:rPr lang="en-US" sz="4100" dirty="0"/>
              <a:t>Proposed Mechanism of Toxicity: Prolonged QTc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B163C-2987-45A7-9ED1-5AB97E08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349829"/>
            <a:ext cx="6204857" cy="5193211"/>
          </a:xfrm>
        </p:spPr>
        <p:txBody>
          <a:bodyPr>
            <a:normAutofit/>
          </a:bodyPr>
          <a:lstStyle/>
          <a:p>
            <a:r>
              <a:rPr lang="en-US" dirty="0"/>
              <a:t>Multiple case reports of QTc prolonging mixes</a:t>
            </a:r>
          </a:p>
          <a:p>
            <a:pPr lvl="1"/>
            <a:r>
              <a:rPr lang="en-US" dirty="0"/>
              <a:t>17 y/o WM found dead after using diphenhydramine, DXM, temazepam, clonazepam and mitragynine</a:t>
            </a:r>
          </a:p>
          <a:p>
            <a:pPr lvl="1"/>
            <a:r>
              <a:rPr lang="en-US" dirty="0"/>
              <a:t>Middle aged male found dead after using zopiclone, citalopram, lamotrigine and mitragynine</a:t>
            </a:r>
          </a:p>
          <a:p>
            <a:pPr lvl="1"/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case: 24 y/o male found dead after using venlafaxine, diphenhydramine, and mirtazapine w/ mitragynine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10C3F-7104-4038-B037-0A65331F9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26370" r="61667" b="15852"/>
          <a:stretch/>
        </p:blipFill>
        <p:spPr>
          <a:xfrm>
            <a:off x="7686041" y="1237293"/>
            <a:ext cx="3667760" cy="54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6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0148-8063-407F-92F9-6CADF3C0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" y="219266"/>
            <a:ext cx="12039600" cy="1609344"/>
          </a:xfrm>
        </p:spPr>
        <p:txBody>
          <a:bodyPr/>
          <a:lstStyle/>
          <a:p>
            <a:r>
              <a:rPr lang="en-US" dirty="0"/>
              <a:t>Partial List of Drugs Metabolized by CYP2D6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B30F02-7082-4B5C-9613-EF6EA9884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51594"/>
              </p:ext>
            </p:extLst>
          </p:nvPr>
        </p:nvGraphicFramePr>
        <p:xfrm>
          <a:off x="176981" y="1779639"/>
          <a:ext cx="11877367" cy="495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609">
                  <a:extLst>
                    <a:ext uri="{9D8B030D-6E8A-4147-A177-3AD203B41FA5}">
                      <a16:colId xmlns:a16="http://schemas.microsoft.com/office/drawing/2014/main" val="1048690657"/>
                    </a:ext>
                  </a:extLst>
                </a:gridCol>
                <a:gridCol w="2977204">
                  <a:extLst>
                    <a:ext uri="{9D8B030D-6E8A-4147-A177-3AD203B41FA5}">
                      <a16:colId xmlns:a16="http://schemas.microsoft.com/office/drawing/2014/main" val="1072724067"/>
                    </a:ext>
                  </a:extLst>
                </a:gridCol>
                <a:gridCol w="3071553">
                  <a:extLst>
                    <a:ext uri="{9D8B030D-6E8A-4147-A177-3AD203B41FA5}">
                      <a16:colId xmlns:a16="http://schemas.microsoft.com/office/drawing/2014/main" val="1456821458"/>
                    </a:ext>
                  </a:extLst>
                </a:gridCol>
                <a:gridCol w="3103001">
                  <a:extLst>
                    <a:ext uri="{9D8B030D-6E8A-4147-A177-3AD203B41FA5}">
                      <a16:colId xmlns:a16="http://schemas.microsoft.com/office/drawing/2014/main" val="2445358861"/>
                    </a:ext>
                  </a:extLst>
                </a:gridCol>
              </a:tblGrid>
              <a:tr h="9537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SSRIs, </a:t>
                      </a:r>
                      <a:r>
                        <a:rPr lang="en-US" sz="2800" dirty="0" err="1"/>
                        <a:t>Atypicals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Neuroleptics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Analgesics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938623"/>
                  </a:ext>
                </a:extLst>
              </a:tr>
              <a:tr h="9537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amitriptyline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fluvoxamine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chlorpromazine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codeine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571890"/>
                  </a:ext>
                </a:extLst>
              </a:tr>
              <a:tr h="9537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clomipramine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fluoxetine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clozapine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dextromethorphan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62456"/>
                  </a:ext>
                </a:extLst>
              </a:tr>
              <a:tr h="5230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desipramine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mirtazapine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haloperidol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ethylmorphine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05195"/>
                  </a:ext>
                </a:extLst>
              </a:tr>
              <a:tr h="5230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imipramine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paroxetine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olanzapine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hydrocodone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23272"/>
                  </a:ext>
                </a:extLst>
              </a:tr>
              <a:tr h="5230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maprotaline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sertraline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perphenazine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oxycodone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23589"/>
                  </a:ext>
                </a:extLst>
              </a:tr>
              <a:tr h="5230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nortriptyline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venlafaxine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risperidone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tramadol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4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69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666A-849A-44C1-9A29-43827994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00965"/>
            <a:ext cx="116636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Mechanism of Toxicity: </a:t>
            </a:r>
            <a:br>
              <a:rPr lang="en-US" dirty="0"/>
            </a:br>
            <a:r>
              <a:rPr lang="en-US" dirty="0"/>
              <a:t>CYP2D6 Inhibition</a:t>
            </a:r>
          </a:p>
        </p:txBody>
      </p:sp>
      <p:pic>
        <p:nvPicPr>
          <p:cNvPr id="1026" name="Picture 2" descr="Image result for cyp 2d6 metabolizers">
            <a:extLst>
              <a:ext uri="{FF2B5EF4-FFF2-40B4-BE49-F238E27FC236}">
                <a16:creationId xmlns:a16="http://schemas.microsoft.com/office/drawing/2014/main" id="{81C45E17-8829-4581-A5B1-FB5501B1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31" y="1549194"/>
            <a:ext cx="6303369" cy="50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E53909-A6E8-48A5-8778-371C9EBFDDD8}"/>
              </a:ext>
            </a:extLst>
          </p:cNvPr>
          <p:cNvSpPr/>
          <p:nvPr/>
        </p:nvSpPr>
        <p:spPr>
          <a:xfrm>
            <a:off x="3175818" y="6437359"/>
            <a:ext cx="821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https://www.premiertox.com/post/variable-cyp2d6-metabolism-of-opioids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3B8E-3327-4216-90EB-B4C54EF0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90805"/>
            <a:ext cx="110388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Ethnic Incidence of CYP2D6 Enzyme Phenotypes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20AF22D-1DA6-4634-B29A-F7A58DA72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90439"/>
              </p:ext>
            </p:extLst>
          </p:nvPr>
        </p:nvGraphicFramePr>
        <p:xfrm>
          <a:off x="370841" y="1416368"/>
          <a:ext cx="1124457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193">
                  <a:extLst>
                    <a:ext uri="{9D8B030D-6E8A-4147-A177-3AD203B41FA5}">
                      <a16:colId xmlns:a16="http://schemas.microsoft.com/office/drawing/2014/main" val="1851513538"/>
                    </a:ext>
                  </a:extLst>
                </a:gridCol>
                <a:gridCol w="3748193">
                  <a:extLst>
                    <a:ext uri="{9D8B030D-6E8A-4147-A177-3AD203B41FA5}">
                      <a16:colId xmlns:a16="http://schemas.microsoft.com/office/drawing/2014/main" val="1575288531"/>
                    </a:ext>
                  </a:extLst>
                </a:gridCol>
                <a:gridCol w="3748193">
                  <a:extLst>
                    <a:ext uri="{9D8B030D-6E8A-4147-A177-3AD203B41FA5}">
                      <a16:colId xmlns:a16="http://schemas.microsoft.com/office/drawing/2014/main" val="58526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PM Phenotype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UM Phenotype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White: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9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White: 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4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White: 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White: Swedish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2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Black: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1.9-7.3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6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Black: South 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Hispanic: Mexican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9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Asian: 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1.8-4.8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3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Asian: Chinese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&lt;1.0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4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Asian: Thai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457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F8E304-4F9F-42EB-B778-DDA76BDF01C2}"/>
              </a:ext>
            </a:extLst>
          </p:cNvPr>
          <p:cNvSpPr/>
          <p:nvPr/>
        </p:nvSpPr>
        <p:spPr>
          <a:xfrm>
            <a:off x="370840" y="1863171"/>
            <a:ext cx="11244579" cy="4736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6B8B0-B0E6-4EB3-9FC5-C5602565C0D3}"/>
              </a:ext>
            </a:extLst>
          </p:cNvPr>
          <p:cNvSpPr/>
          <p:nvPr/>
        </p:nvSpPr>
        <p:spPr>
          <a:xfrm>
            <a:off x="370840" y="5983760"/>
            <a:ext cx="11244578" cy="4618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6F62D-D356-43DE-BD47-B5C3025016CE}"/>
              </a:ext>
            </a:extLst>
          </p:cNvPr>
          <p:cNvSpPr/>
          <p:nvPr/>
        </p:nvSpPr>
        <p:spPr>
          <a:xfrm>
            <a:off x="370839" y="3680740"/>
            <a:ext cx="11244579" cy="4736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0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C4DA-5A0E-4A93-B094-D72023AE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Mechanism of Toxicity– P450 3A4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4749-BAF6-44A8-B0A4-58E07A1C3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Metabolizes &gt;50% of pharmaceuticals</a:t>
            </a:r>
          </a:p>
          <a:p>
            <a:r>
              <a:rPr lang="en-US" dirty="0"/>
              <a:t>Large </a:t>
            </a:r>
            <a:r>
              <a:rPr lang="en-US" dirty="0" err="1"/>
              <a:t>interperson</a:t>
            </a:r>
            <a:r>
              <a:rPr lang="en-US" dirty="0"/>
              <a:t> variability</a:t>
            </a:r>
          </a:p>
          <a:p>
            <a:endParaRPr lang="en-US" dirty="0"/>
          </a:p>
          <a:p>
            <a:r>
              <a:rPr lang="en-US" dirty="0"/>
              <a:t>Potent 3A4 inhibitors: </a:t>
            </a:r>
          </a:p>
          <a:p>
            <a:pPr lvl="1"/>
            <a:r>
              <a:rPr lang="en-US" dirty="0"/>
              <a:t>clarithromycin, diltiazem, erythromycin, itraconazole, ketoconazole, ritonavir, and verapamil</a:t>
            </a:r>
          </a:p>
          <a:p>
            <a:pPr lvl="1"/>
            <a:endParaRPr lang="en-US" dirty="0"/>
          </a:p>
          <a:p>
            <a:r>
              <a:rPr lang="en-US" dirty="0"/>
              <a:t>Common inducers:</a:t>
            </a:r>
          </a:p>
          <a:p>
            <a:pPr lvl="1"/>
            <a:r>
              <a:rPr lang="en-US" dirty="0"/>
              <a:t> phenobarbital, phenytoin and rifampicin, also glucocorticoids</a:t>
            </a:r>
          </a:p>
          <a:p>
            <a:pPr lvl="1"/>
            <a:endParaRPr lang="en-US" dirty="0"/>
          </a:p>
          <a:p>
            <a:r>
              <a:rPr lang="en-US" dirty="0"/>
              <a:t>Multiple herbs: goldenseal, black pepper, Schisandra, St John’s wort, Grapefruit</a:t>
            </a:r>
          </a:p>
        </p:txBody>
      </p:sp>
    </p:spTree>
    <p:extLst>
      <p:ext uri="{BB962C8B-B14F-4D97-AF65-F5344CB8AC3E}">
        <p14:creationId xmlns:p14="http://schemas.microsoft.com/office/powerpoint/2010/main" val="298547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007E-3E7A-4E87-BF89-A6153FAC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F8C0-5419-48CF-B0E8-F2D15238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Identify the psychoactive components of Kratom</a:t>
            </a:r>
          </a:p>
          <a:p>
            <a:endParaRPr lang="en-US" dirty="0"/>
          </a:p>
          <a:p>
            <a:r>
              <a:rPr lang="en-US" dirty="0"/>
              <a:t>2. Discuss the mechanisms for toxicity of Kratom</a:t>
            </a:r>
          </a:p>
          <a:p>
            <a:endParaRPr lang="en-US" dirty="0"/>
          </a:p>
          <a:p>
            <a:r>
              <a:rPr lang="en-US" dirty="0"/>
              <a:t>3. Discuss the current legal status of Kratom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59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68FB-B3BE-472D-ABB5-C920A4BE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82245"/>
            <a:ext cx="114604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Proposed Kratom Toxicity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5224-413B-4E9D-8319-86E68E92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Factors</a:t>
            </a:r>
          </a:p>
          <a:p>
            <a:pPr lvl="1"/>
            <a:r>
              <a:rPr lang="en-US" dirty="0"/>
              <a:t>Buying kratom products online/in stores vs locally</a:t>
            </a:r>
          </a:p>
          <a:p>
            <a:pPr lvl="1"/>
            <a:r>
              <a:rPr lang="en-US" dirty="0"/>
              <a:t>Mixing it with other substances vs. using it alone</a:t>
            </a:r>
          </a:p>
          <a:p>
            <a:pPr lvl="1"/>
            <a:endParaRPr lang="en-US" dirty="0"/>
          </a:p>
          <a:p>
            <a:r>
              <a:rPr lang="en-US" dirty="0"/>
              <a:t>Pharmacological Factors</a:t>
            </a:r>
          </a:p>
          <a:p>
            <a:pPr lvl="1"/>
            <a:r>
              <a:rPr lang="en-US" dirty="0"/>
              <a:t>Opioid respiratory depression potentiation</a:t>
            </a:r>
          </a:p>
          <a:p>
            <a:pPr lvl="1"/>
            <a:r>
              <a:rPr lang="en-US" dirty="0"/>
              <a:t>Stimulatory: possible status epilepticus </a:t>
            </a:r>
          </a:p>
          <a:p>
            <a:pPr lvl="1"/>
            <a:r>
              <a:rPr lang="en-US" dirty="0"/>
              <a:t>QTc prolongation and </a:t>
            </a:r>
            <a:r>
              <a:rPr lang="en-US" dirty="0" err="1"/>
              <a:t>torsades</a:t>
            </a:r>
            <a:r>
              <a:rPr lang="en-US" dirty="0"/>
              <a:t>/sudden cardiac death</a:t>
            </a:r>
          </a:p>
          <a:p>
            <a:pPr lvl="1"/>
            <a:r>
              <a:rPr lang="en-US" dirty="0"/>
              <a:t>Different CYP2D6 activity in SE Asia vs. the West</a:t>
            </a:r>
          </a:p>
        </p:txBody>
      </p:sp>
      <p:pic>
        <p:nvPicPr>
          <p:cNvPr id="2050" name="Picture 2" descr="Image result for kratom headshop south dakota">
            <a:extLst>
              <a:ext uri="{FF2B5EF4-FFF2-40B4-BE49-F238E27FC236}">
                <a16:creationId xmlns:a16="http://schemas.microsoft.com/office/drawing/2014/main" id="{C43B4776-FDEB-47AE-B418-C7D2DE45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73" y="1927123"/>
            <a:ext cx="3881107" cy="48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05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EE3-2001-4B71-B193-9FA1F58E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Kratom Toxicity Workup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258C-CBC3-4542-AA45-A8A0A28AF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6840"/>
            <a:ext cx="10515600" cy="4351338"/>
          </a:xfrm>
        </p:spPr>
        <p:txBody>
          <a:bodyPr/>
          <a:lstStyle/>
          <a:p>
            <a:r>
              <a:rPr lang="en-US" dirty="0"/>
              <a:t>Workup</a:t>
            </a:r>
          </a:p>
          <a:p>
            <a:pPr lvl="1"/>
            <a:r>
              <a:rPr lang="en-US" dirty="0"/>
              <a:t>Good history and physical exam</a:t>
            </a:r>
          </a:p>
          <a:p>
            <a:pPr lvl="1"/>
            <a:r>
              <a:rPr lang="en-US" dirty="0"/>
              <a:t>Consider the possibility of withdrawal in regular users</a:t>
            </a:r>
          </a:p>
          <a:p>
            <a:pPr lvl="1"/>
            <a:r>
              <a:rPr lang="en-US" dirty="0"/>
              <a:t>EKG: look for QTc prolongation</a:t>
            </a:r>
          </a:p>
          <a:p>
            <a:pPr lvl="1"/>
            <a:r>
              <a:rPr lang="en-US" dirty="0"/>
              <a:t>UDS unlikely to be helpful</a:t>
            </a:r>
          </a:p>
          <a:p>
            <a:pPr lvl="1"/>
            <a:endParaRPr lang="en-US" dirty="0"/>
          </a:p>
          <a:p>
            <a:r>
              <a:rPr lang="en-US" dirty="0"/>
              <a:t>Tx: supportive</a:t>
            </a:r>
          </a:p>
        </p:txBody>
      </p:sp>
    </p:spTree>
    <p:extLst>
      <p:ext uri="{BB962C8B-B14F-4D97-AF65-F5344CB8AC3E}">
        <p14:creationId xmlns:p14="http://schemas.microsoft.com/office/powerpoint/2010/main" val="137212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4" y="562897"/>
            <a:ext cx="12128090" cy="1143000"/>
          </a:xfrm>
        </p:spPr>
        <p:txBody>
          <a:bodyPr>
            <a:noAutofit/>
          </a:bodyPr>
          <a:lstStyle/>
          <a:p>
            <a:r>
              <a:rPr lang="en-US" dirty="0"/>
              <a:t>Kratom Does not Trigger Urine Drug Screen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130CB-082D-4115-AD34-9A5A00DBA77D}"/>
              </a:ext>
            </a:extLst>
          </p:cNvPr>
          <p:cNvSpPr txBox="1"/>
          <p:nvPr/>
        </p:nvSpPr>
        <p:spPr>
          <a:xfrm>
            <a:off x="512179" y="5715000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Drug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606758-195F-45C9-ADD3-F0FFA2F70C61}"/>
              </a:ext>
            </a:extLst>
          </p:cNvPr>
          <p:cNvCxnSpPr/>
          <p:nvPr/>
        </p:nvCxnSpPr>
        <p:spPr>
          <a:xfrm flipV="1">
            <a:off x="1475904" y="6019800"/>
            <a:ext cx="101747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1D877B-9FC2-4381-9273-AE44BAB89881}"/>
              </a:ext>
            </a:extLst>
          </p:cNvPr>
          <p:cNvSpPr txBox="1"/>
          <p:nvPr/>
        </p:nvSpPr>
        <p:spPr>
          <a:xfrm>
            <a:off x="7107823" y="2187229"/>
            <a:ext cx="1847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Detection</a:t>
            </a:r>
          </a:p>
          <a:p>
            <a:pPr algn="ctr"/>
            <a:r>
              <a:rPr lang="en-US" sz="3200" b="1" dirty="0"/>
              <a:t>(“assay”)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11A851-1E0E-4414-81CE-563ABB8630D8}"/>
              </a:ext>
            </a:extLst>
          </p:cNvPr>
          <p:cNvCxnSpPr/>
          <p:nvPr/>
        </p:nvCxnSpPr>
        <p:spPr>
          <a:xfrm flipH="1" flipV="1">
            <a:off x="6254191" y="2725837"/>
            <a:ext cx="73152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268375-9C53-451A-BF0A-815A6CB65B6F}"/>
              </a:ext>
            </a:extLst>
          </p:cNvPr>
          <p:cNvSpPr txBox="1"/>
          <p:nvPr/>
        </p:nvSpPr>
        <p:spPr>
          <a:xfrm>
            <a:off x="1052831" y="3101628"/>
            <a:ext cx="2210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Antibody</a:t>
            </a:r>
          </a:p>
          <a:p>
            <a:pPr algn="ctr"/>
            <a:r>
              <a:rPr lang="en-US" sz="3200" b="1" dirty="0"/>
              <a:t>(“immune”)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EB2439-E965-4E3C-94DC-2EF42DC1ACD8}"/>
              </a:ext>
            </a:extLst>
          </p:cNvPr>
          <p:cNvCxnSpPr/>
          <p:nvPr/>
        </p:nvCxnSpPr>
        <p:spPr>
          <a:xfrm flipV="1">
            <a:off x="3358348" y="3640237"/>
            <a:ext cx="101747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A6AF1F-6377-4770-9588-DFA7C698FFCB}"/>
              </a:ext>
            </a:extLst>
          </p:cNvPr>
          <p:cNvSpPr txBox="1"/>
          <p:nvPr/>
        </p:nvSpPr>
        <p:spPr>
          <a:xfrm>
            <a:off x="3162800" y="1605469"/>
            <a:ext cx="28184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/>
              <a:t>IMMUNOASSAYS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453856-669D-4A6F-802A-4F2A4CFC7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3562842" y="2938401"/>
            <a:ext cx="2969111" cy="29440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BEBA21-6E7B-4A25-907F-92E91DF08A33}"/>
              </a:ext>
            </a:extLst>
          </p:cNvPr>
          <p:cNvSpPr/>
          <p:nvPr/>
        </p:nvSpPr>
        <p:spPr>
          <a:xfrm rot="2080354">
            <a:off x="5431174" y="2651242"/>
            <a:ext cx="120878" cy="35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>
            <a:extLst>
              <a:ext uri="{FF2B5EF4-FFF2-40B4-BE49-F238E27FC236}">
                <a16:creationId xmlns:a16="http://schemas.microsoft.com/office/drawing/2014/main" id="{640C822F-2C90-4F40-B773-ABC42467007B}"/>
              </a:ext>
            </a:extLst>
          </p:cNvPr>
          <p:cNvSpPr/>
          <p:nvPr/>
        </p:nvSpPr>
        <p:spPr>
          <a:xfrm>
            <a:off x="5266350" y="2097912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E5260BC-5448-44AA-8B2B-8FA843E2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271" y="5491494"/>
            <a:ext cx="1560154" cy="1231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838200"/>
          </a:xfrm>
        </p:spPr>
        <p:txBody>
          <a:bodyPr>
            <a:noAutofit/>
          </a:bodyPr>
          <a:lstStyle/>
          <a:p>
            <a:r>
              <a:rPr lang="en-US" dirty="0"/>
              <a:t>How do DOA screens work?</a:t>
            </a:r>
          </a:p>
        </p:txBody>
      </p:sp>
      <p:sp>
        <p:nvSpPr>
          <p:cNvPr id="6" name="Shape"/>
          <p:cNvSpPr/>
          <p:nvPr/>
        </p:nvSpPr>
        <p:spPr>
          <a:xfrm>
            <a:off x="5181600" y="4359999"/>
            <a:ext cx="1796258" cy="240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57" extrusionOk="0">
                <a:moveTo>
                  <a:pt x="10800" y="0"/>
                </a:moveTo>
                <a:lnTo>
                  <a:pt x="0" y="7868"/>
                </a:lnTo>
                <a:lnTo>
                  <a:pt x="5240" y="11687"/>
                </a:lnTo>
                <a:cubicBezTo>
                  <a:pt x="2430" y="13869"/>
                  <a:pt x="2479" y="17296"/>
                  <a:pt x="5402" y="19427"/>
                </a:cubicBezTo>
                <a:cubicBezTo>
                  <a:pt x="8384" y="21600"/>
                  <a:pt x="13216" y="21600"/>
                  <a:pt x="16198" y="19427"/>
                </a:cubicBezTo>
                <a:cubicBezTo>
                  <a:pt x="19121" y="17296"/>
                  <a:pt x="19170" y="13869"/>
                  <a:pt x="16360" y="11687"/>
                </a:cubicBezTo>
                <a:lnTo>
                  <a:pt x="21600" y="7868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7" name="Ag"/>
          <p:cNvSpPr txBox="1"/>
          <p:nvPr/>
        </p:nvSpPr>
        <p:spPr>
          <a:xfrm>
            <a:off x="5441402" y="5734422"/>
            <a:ext cx="10627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drug</a:t>
            </a:r>
            <a:endParaRPr dirty="0"/>
          </a:p>
        </p:txBody>
      </p:sp>
      <p:grpSp>
        <p:nvGrpSpPr>
          <p:cNvPr id="8" name="Group"/>
          <p:cNvGrpSpPr/>
          <p:nvPr/>
        </p:nvGrpSpPr>
        <p:grpSpPr>
          <a:xfrm>
            <a:off x="5098416" y="2026053"/>
            <a:ext cx="1962626" cy="3065506"/>
            <a:chOff x="0" y="0"/>
            <a:chExt cx="1962624" cy="3065504"/>
          </a:xfrm>
        </p:grpSpPr>
        <p:sp>
          <p:nvSpPr>
            <p:cNvPr id="9" name="Oval"/>
            <p:cNvSpPr/>
            <p:nvPr/>
          </p:nvSpPr>
          <p:spPr>
            <a:xfrm>
              <a:off x="473312" y="0"/>
              <a:ext cx="1016001" cy="1060312"/>
            </a:xfrm>
            <a:prstGeom prst="ellipse">
              <a:avLst/>
            </a:prstGeom>
            <a:noFill/>
            <a:ln w="1270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grpSp>
          <p:nvGrpSpPr>
            <p:cNvPr id="10" name="Group"/>
            <p:cNvGrpSpPr/>
            <p:nvPr/>
          </p:nvGrpSpPr>
          <p:grpSpPr>
            <a:xfrm>
              <a:off x="0" y="993766"/>
              <a:ext cx="1962625" cy="2071739"/>
              <a:chOff x="0" y="0"/>
              <a:chExt cx="1962624" cy="2071737"/>
            </a:xfrm>
          </p:grpSpPr>
          <p:sp>
            <p:nvSpPr>
              <p:cNvPr id="11" name="Line"/>
              <p:cNvSpPr/>
              <p:nvPr/>
            </p:nvSpPr>
            <p:spPr>
              <a:xfrm flipV="1">
                <a:off x="843254" y="-1"/>
                <a:ext cx="1" cy="1271042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  <p:sp>
            <p:nvSpPr>
              <p:cNvPr id="12" name="Line"/>
              <p:cNvSpPr/>
              <p:nvPr/>
            </p:nvSpPr>
            <p:spPr>
              <a:xfrm flipV="1">
                <a:off x="0" y="1197357"/>
                <a:ext cx="874381" cy="874381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  <p:sp>
            <p:nvSpPr>
              <p:cNvPr id="13" name="Line"/>
              <p:cNvSpPr/>
              <p:nvPr/>
            </p:nvSpPr>
            <p:spPr>
              <a:xfrm flipH="1" flipV="1">
                <a:off x="1088244" y="1197357"/>
                <a:ext cx="874381" cy="874381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  <p:sp>
            <p:nvSpPr>
              <p:cNvPr id="14" name="Line"/>
              <p:cNvSpPr/>
              <p:nvPr/>
            </p:nvSpPr>
            <p:spPr>
              <a:xfrm flipV="1">
                <a:off x="1118075" y="-1"/>
                <a:ext cx="1" cy="1271042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</p:grpSp>
      </p:grpSp>
      <p:grpSp>
        <p:nvGrpSpPr>
          <p:cNvPr id="15" name="Group"/>
          <p:cNvGrpSpPr/>
          <p:nvPr/>
        </p:nvGrpSpPr>
        <p:grpSpPr>
          <a:xfrm>
            <a:off x="4581845" y="1059957"/>
            <a:ext cx="2995768" cy="2551732"/>
            <a:chOff x="95250" y="95250"/>
            <a:chExt cx="2995767" cy="2551730"/>
          </a:xfrm>
        </p:grpSpPr>
        <p:sp>
          <p:nvSpPr>
            <p:cNvPr id="16" name="Line"/>
            <p:cNvSpPr/>
            <p:nvPr/>
          </p:nvSpPr>
          <p:spPr>
            <a:xfrm flipH="1" flipV="1">
              <a:off x="517559" y="536022"/>
              <a:ext cx="606759" cy="60676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7" name="Line"/>
            <p:cNvSpPr/>
            <p:nvPr/>
          </p:nvSpPr>
          <p:spPr>
            <a:xfrm flipH="1" flipV="1">
              <a:off x="95250" y="1591501"/>
              <a:ext cx="858087" cy="1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8" name="Line"/>
            <p:cNvSpPr/>
            <p:nvPr/>
          </p:nvSpPr>
          <p:spPr>
            <a:xfrm flipV="1">
              <a:off x="1593952" y="95250"/>
              <a:ext cx="1" cy="858087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9" name="Line"/>
            <p:cNvSpPr/>
            <p:nvPr/>
          </p:nvSpPr>
          <p:spPr>
            <a:xfrm>
              <a:off x="2232931" y="1591501"/>
              <a:ext cx="858087" cy="1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20" name="Line"/>
            <p:cNvSpPr/>
            <p:nvPr/>
          </p:nvSpPr>
          <p:spPr>
            <a:xfrm flipV="1">
              <a:off x="2063587" y="536022"/>
              <a:ext cx="606760" cy="60676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21" name="Line"/>
            <p:cNvSpPr/>
            <p:nvPr/>
          </p:nvSpPr>
          <p:spPr>
            <a:xfrm>
              <a:off x="2063587" y="2040222"/>
              <a:ext cx="606760" cy="606759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22" name="Line"/>
            <p:cNvSpPr/>
            <p:nvPr/>
          </p:nvSpPr>
          <p:spPr>
            <a:xfrm flipH="1">
              <a:off x="517559" y="2040222"/>
              <a:ext cx="606759" cy="606759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470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15" grpId="0" animBg="1" advAuto="0"/>
      <p:bldP spid="15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838200"/>
          </a:xfrm>
        </p:spPr>
        <p:txBody>
          <a:bodyPr>
            <a:noAutofit/>
          </a:bodyPr>
          <a:lstStyle/>
          <a:p>
            <a:r>
              <a:rPr lang="en-US" dirty="0"/>
              <a:t>Why do false negatives occur?</a:t>
            </a:r>
          </a:p>
        </p:txBody>
      </p:sp>
      <p:sp>
        <p:nvSpPr>
          <p:cNvPr id="6" name="Shape"/>
          <p:cNvSpPr/>
          <p:nvPr/>
        </p:nvSpPr>
        <p:spPr>
          <a:xfrm>
            <a:off x="8153400" y="3890294"/>
            <a:ext cx="1796258" cy="240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57" extrusionOk="0">
                <a:moveTo>
                  <a:pt x="10800" y="0"/>
                </a:moveTo>
                <a:lnTo>
                  <a:pt x="0" y="7868"/>
                </a:lnTo>
                <a:lnTo>
                  <a:pt x="5240" y="11687"/>
                </a:lnTo>
                <a:cubicBezTo>
                  <a:pt x="2430" y="13869"/>
                  <a:pt x="2479" y="17296"/>
                  <a:pt x="5402" y="19427"/>
                </a:cubicBezTo>
                <a:cubicBezTo>
                  <a:pt x="8384" y="21600"/>
                  <a:pt x="13216" y="21600"/>
                  <a:pt x="16198" y="19427"/>
                </a:cubicBezTo>
                <a:cubicBezTo>
                  <a:pt x="19121" y="17296"/>
                  <a:pt x="19170" y="13869"/>
                  <a:pt x="16360" y="11687"/>
                </a:cubicBezTo>
                <a:lnTo>
                  <a:pt x="21600" y="7868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7" name="Ag"/>
          <p:cNvSpPr txBox="1"/>
          <p:nvPr/>
        </p:nvSpPr>
        <p:spPr>
          <a:xfrm>
            <a:off x="8421330" y="5289298"/>
            <a:ext cx="10627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drug</a:t>
            </a:r>
            <a:endParaRPr dirty="0"/>
          </a:p>
        </p:txBody>
      </p:sp>
      <p:grpSp>
        <p:nvGrpSpPr>
          <p:cNvPr id="8" name="Group"/>
          <p:cNvGrpSpPr/>
          <p:nvPr/>
        </p:nvGrpSpPr>
        <p:grpSpPr>
          <a:xfrm>
            <a:off x="5098416" y="2026053"/>
            <a:ext cx="1962626" cy="3065506"/>
            <a:chOff x="0" y="0"/>
            <a:chExt cx="1962624" cy="3065504"/>
          </a:xfrm>
        </p:grpSpPr>
        <p:sp>
          <p:nvSpPr>
            <p:cNvPr id="9" name="Oval"/>
            <p:cNvSpPr/>
            <p:nvPr/>
          </p:nvSpPr>
          <p:spPr>
            <a:xfrm>
              <a:off x="473312" y="0"/>
              <a:ext cx="1016001" cy="1060312"/>
            </a:xfrm>
            <a:prstGeom prst="ellipse">
              <a:avLst/>
            </a:prstGeom>
            <a:noFill/>
            <a:ln w="1270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grpSp>
          <p:nvGrpSpPr>
            <p:cNvPr id="10" name="Group"/>
            <p:cNvGrpSpPr/>
            <p:nvPr/>
          </p:nvGrpSpPr>
          <p:grpSpPr>
            <a:xfrm>
              <a:off x="0" y="993766"/>
              <a:ext cx="1962625" cy="2071739"/>
              <a:chOff x="0" y="0"/>
              <a:chExt cx="1962624" cy="2071737"/>
            </a:xfrm>
          </p:grpSpPr>
          <p:sp>
            <p:nvSpPr>
              <p:cNvPr id="11" name="Line"/>
              <p:cNvSpPr/>
              <p:nvPr/>
            </p:nvSpPr>
            <p:spPr>
              <a:xfrm flipV="1">
                <a:off x="843254" y="-1"/>
                <a:ext cx="1" cy="1271042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  <p:sp>
            <p:nvSpPr>
              <p:cNvPr id="12" name="Line"/>
              <p:cNvSpPr/>
              <p:nvPr/>
            </p:nvSpPr>
            <p:spPr>
              <a:xfrm flipV="1">
                <a:off x="0" y="1197357"/>
                <a:ext cx="874381" cy="874381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  <p:sp>
            <p:nvSpPr>
              <p:cNvPr id="13" name="Line"/>
              <p:cNvSpPr/>
              <p:nvPr/>
            </p:nvSpPr>
            <p:spPr>
              <a:xfrm flipH="1" flipV="1">
                <a:off x="1088244" y="1197357"/>
                <a:ext cx="874381" cy="874381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  <p:sp>
            <p:nvSpPr>
              <p:cNvPr id="14" name="Line"/>
              <p:cNvSpPr/>
              <p:nvPr/>
            </p:nvSpPr>
            <p:spPr>
              <a:xfrm flipV="1">
                <a:off x="1118075" y="-1"/>
                <a:ext cx="1" cy="1271042"/>
              </a:xfrm>
              <a:prstGeom prst="line">
                <a:avLst/>
              </a:prstGeom>
              <a:noFill/>
              <a:ln w="190500" cap="flat">
                <a:solidFill>
                  <a:schemeClr val="accent1">
                    <a:lumOff val="-1357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42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7B45-4847-4390-BA12-CC74B87A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74"/>
            <a:ext cx="10515600" cy="1325563"/>
          </a:xfrm>
        </p:spPr>
        <p:txBody>
          <a:bodyPr/>
          <a:lstStyle/>
          <a:p>
            <a:r>
              <a:rPr lang="en-US" dirty="0"/>
              <a:t>Drug Testing for Kratom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83BF9-5075-4E2D-B1DC-2C4080F16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45" y="1504511"/>
            <a:ext cx="8726157" cy="4686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279D5-1BA1-4952-A8C7-BFD9AA1EA4F2}"/>
              </a:ext>
            </a:extLst>
          </p:cNvPr>
          <p:cNvSpPr txBox="1"/>
          <p:nvPr/>
        </p:nvSpPr>
        <p:spPr>
          <a:xfrm>
            <a:off x="5118095" y="1504511"/>
            <a:ext cx="1228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/>
              <a:t>LC/MS</a:t>
            </a:r>
          </a:p>
        </p:txBody>
      </p:sp>
    </p:spTree>
    <p:extLst>
      <p:ext uri="{BB962C8B-B14F-4D97-AF65-F5344CB8AC3E}">
        <p14:creationId xmlns:p14="http://schemas.microsoft.com/office/powerpoint/2010/main" val="283259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7B45-4847-4390-BA12-CC74B87A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75"/>
            <a:ext cx="10515600" cy="1325563"/>
          </a:xfrm>
        </p:spPr>
        <p:txBody>
          <a:bodyPr/>
          <a:lstStyle/>
          <a:p>
            <a:r>
              <a:rPr lang="en-US" dirty="0"/>
              <a:t>Drug Testing for Kratom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B14631-0AEC-4702-87F0-8507B91EE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527373"/>
            <a:ext cx="6807200" cy="4669235"/>
          </a:xfrm>
        </p:spPr>
      </p:pic>
    </p:spTree>
    <p:extLst>
      <p:ext uri="{BB962C8B-B14F-4D97-AF65-F5344CB8AC3E}">
        <p14:creationId xmlns:p14="http://schemas.microsoft.com/office/powerpoint/2010/main" val="2423781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747D-17E5-4D7F-B3BB-08BAD97D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naloxone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6639-0335-4B8A-9EA8-A822C41E4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definite maybe</a:t>
            </a:r>
          </a:p>
          <a:p>
            <a:endParaRPr lang="en-US" dirty="0"/>
          </a:p>
          <a:p>
            <a:r>
              <a:rPr lang="en-US" dirty="0"/>
              <a:t>One case report detailing successful resuscitation of an opioid toxidrome that was attributed to sole kratom use</a:t>
            </a:r>
          </a:p>
          <a:p>
            <a:pPr lvl="1"/>
            <a:r>
              <a:rPr lang="en-US" dirty="0"/>
              <a:t>Use of other opioids was r/o by GC/MS</a:t>
            </a:r>
          </a:p>
          <a:p>
            <a:pPr lvl="1"/>
            <a:r>
              <a:rPr lang="en-US" dirty="0"/>
              <a:t>Doesn’t specify which opioids were tested for</a:t>
            </a:r>
          </a:p>
          <a:p>
            <a:pPr lvl="1"/>
            <a:endParaRPr lang="en-US" dirty="0"/>
          </a:p>
          <a:p>
            <a:pPr lvl="1"/>
            <a:r>
              <a:rPr lang="en-US" sz="1300" dirty="0" err="1"/>
              <a:t>Overbeek</a:t>
            </a:r>
            <a:r>
              <a:rPr lang="en-US" sz="1300" dirty="0"/>
              <a:t>, et al. </a:t>
            </a:r>
            <a:r>
              <a:rPr lang="en-US" sz="1300" i="1" dirty="0"/>
              <a:t>Kratom (</a:t>
            </a:r>
            <a:r>
              <a:rPr lang="en-US" sz="1300" i="1" dirty="0" err="1"/>
              <a:t>Mitragynine</a:t>
            </a:r>
            <a:r>
              <a:rPr lang="en-US" sz="1300" i="1" dirty="0"/>
              <a:t>) Ingestion Requiring Naloxone Reversal. </a:t>
            </a:r>
            <a:r>
              <a:rPr lang="en-US" sz="1300" dirty="0"/>
              <a:t>Clin </a:t>
            </a:r>
            <a:r>
              <a:rPr lang="en-US" sz="1300" dirty="0" err="1"/>
              <a:t>Pract</a:t>
            </a:r>
            <a:r>
              <a:rPr lang="en-US" sz="1300" dirty="0"/>
              <a:t> Cases </a:t>
            </a:r>
            <a:r>
              <a:rPr lang="en-US" sz="1300" dirty="0" err="1"/>
              <a:t>Emerg</a:t>
            </a:r>
            <a:r>
              <a:rPr lang="en-US" sz="1300" dirty="0"/>
              <a:t> Med. Feb 2019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If the </a:t>
            </a:r>
            <a:r>
              <a:rPr lang="en-US" dirty="0" err="1"/>
              <a:t>pt</a:t>
            </a:r>
            <a:r>
              <a:rPr lang="en-US" dirty="0"/>
              <a:t> presents with an opioid toxidrome, give naloxone</a:t>
            </a:r>
          </a:p>
          <a:p>
            <a:pPr lvl="1"/>
            <a:r>
              <a:rPr lang="en-US" dirty="0"/>
              <a:t>But use it to treat </a:t>
            </a:r>
            <a:r>
              <a:rPr lang="en-US" u="sng" dirty="0"/>
              <a:t>respiratory depression</a:t>
            </a:r>
          </a:p>
        </p:txBody>
      </p:sp>
    </p:spTree>
    <p:extLst>
      <p:ext uri="{BB962C8B-B14F-4D97-AF65-F5344CB8AC3E}">
        <p14:creationId xmlns:p14="http://schemas.microsoft.com/office/powerpoint/2010/main" val="47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E6E4-D4AF-482C-9C63-F5F8FC3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90"/>
            <a:ext cx="10515600" cy="1325563"/>
          </a:xfrm>
        </p:spPr>
        <p:txBody>
          <a:bodyPr/>
          <a:lstStyle/>
          <a:p>
            <a:r>
              <a:rPr lang="en-US" dirty="0"/>
              <a:t>Will intralipid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1BE91-8A6F-4E59-8B9F-5C86E8DBD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550" y="1666240"/>
            <a:ext cx="5048570" cy="4795520"/>
          </a:xfrm>
        </p:spPr>
        <p:txBody>
          <a:bodyPr>
            <a:normAutofit/>
          </a:bodyPr>
          <a:lstStyle/>
          <a:p>
            <a:r>
              <a:rPr lang="en-US" dirty="0"/>
              <a:t>Again, maybe</a:t>
            </a:r>
          </a:p>
          <a:p>
            <a:pPr lvl="1"/>
            <a:r>
              <a:rPr lang="en-US" dirty="0"/>
              <a:t>Mitragynine log P = 1.73</a:t>
            </a:r>
          </a:p>
          <a:p>
            <a:pPr lvl="1"/>
            <a:r>
              <a:rPr lang="en-US" dirty="0"/>
              <a:t>Fairly lipophilic</a:t>
            </a:r>
          </a:p>
          <a:p>
            <a:pPr lvl="1"/>
            <a:endParaRPr lang="en-US" dirty="0"/>
          </a:p>
          <a:p>
            <a:r>
              <a:rPr lang="en-US" dirty="0"/>
              <a:t>One case report published in 2018</a:t>
            </a:r>
          </a:p>
          <a:p>
            <a:pPr lvl="1"/>
            <a:r>
              <a:rPr lang="en-US" dirty="0"/>
              <a:t>26 y/o male w/ hemodynamic instability given intralipid w/ improvement in CV and </a:t>
            </a:r>
            <a:r>
              <a:rPr lang="en-US" dirty="0" err="1"/>
              <a:t>pulm</a:t>
            </a:r>
            <a:r>
              <a:rPr lang="en-US" dirty="0"/>
              <a:t> failure</a:t>
            </a:r>
          </a:p>
          <a:p>
            <a:pPr lvl="1"/>
            <a:r>
              <a:rPr lang="en-US" dirty="0"/>
              <a:t>However, the patient ultimately died</a:t>
            </a:r>
          </a:p>
          <a:p>
            <a:pPr lvl="1"/>
            <a:endParaRPr lang="en-US" dirty="0"/>
          </a:p>
          <a:p>
            <a:pPr lvl="1"/>
            <a:r>
              <a:rPr lang="en-US" sz="1200" dirty="0"/>
              <a:t>Aggarwal, et al. </a:t>
            </a:r>
            <a:r>
              <a:rPr lang="en-US" sz="1200" i="1" dirty="0"/>
              <a:t>Death from Kratom toxicity and the possible role of intralipid. </a:t>
            </a:r>
            <a:r>
              <a:rPr lang="en-US" sz="1200" dirty="0"/>
              <a:t>J </a:t>
            </a:r>
            <a:r>
              <a:rPr lang="en-US" sz="1200" dirty="0" err="1"/>
              <a:t>Intens</a:t>
            </a:r>
            <a:r>
              <a:rPr lang="en-US" sz="1200" dirty="0"/>
              <a:t> Care Society. Feb 2018.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33FAE-E8CB-45A1-9E5F-6193F5B91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23610" r="59897" b="5356"/>
          <a:stretch/>
        </p:blipFill>
        <p:spPr>
          <a:xfrm>
            <a:off x="6874768" y="2618269"/>
            <a:ext cx="3615543" cy="3586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842E64-52C4-498F-BFD1-BA74AA542FAE}"/>
              </a:ext>
            </a:extLst>
          </p:cNvPr>
          <p:cNvSpPr/>
          <p:nvPr/>
        </p:nvSpPr>
        <p:spPr>
          <a:xfrm>
            <a:off x="5623917" y="6270904"/>
            <a:ext cx="6525901" cy="38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https://m.pion-inc.com/science/lipophilicity-logp/logp-definitions/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4D2534-20BC-4CA7-B2F1-5B6119425CD3}"/>
                  </a:ext>
                </a:extLst>
              </p:cNvPr>
              <p:cNvSpPr txBox="1"/>
              <p:nvPr/>
            </p:nvSpPr>
            <p:spPr>
              <a:xfrm>
                <a:off x="5694830" y="1849276"/>
                <a:ext cx="5975418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𝐜𝐨𝐧𝐜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𝐝𝐢𝐬𝐬𝐨𝐥𝐯𝐞𝐝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𝐩𝐚𝐫𝐭𝐢𝐭𝐢𝐨𝐧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𝐬𝐨𝐥𝐯𝐞𝐧𝐭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𝐜𝐨𝐧𝐜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𝐝𝐢𝐬𝐬𝐨𝐥𝐯𝐞𝐝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𝐰𝐚𝐭𝐞𝐫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4D2534-20BC-4CA7-B2F1-5B611942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830" y="1849276"/>
                <a:ext cx="5975418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775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05D5-C851-4A82-B42C-23571AA6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102744"/>
            <a:ext cx="614172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to remember about kratom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7417D-2147-445D-8FE6-AB189413C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" y="2051493"/>
            <a:ext cx="5938520" cy="4632643"/>
          </a:xfrm>
        </p:spPr>
        <p:txBody>
          <a:bodyPr>
            <a:normAutofit/>
          </a:bodyPr>
          <a:lstStyle/>
          <a:p>
            <a:r>
              <a:rPr lang="en-US" dirty="0"/>
              <a:t>It’s legal and readily available over the internet/local stores</a:t>
            </a:r>
          </a:p>
          <a:p>
            <a:endParaRPr lang="en-US" dirty="0"/>
          </a:p>
          <a:p>
            <a:r>
              <a:rPr lang="en-US" dirty="0"/>
              <a:t>It has multiple effects</a:t>
            </a:r>
          </a:p>
          <a:p>
            <a:pPr lvl="1"/>
            <a:r>
              <a:rPr lang="en-US" dirty="0"/>
              <a:t>Stimulant + opioid</a:t>
            </a:r>
          </a:p>
          <a:p>
            <a:pPr lvl="1"/>
            <a:r>
              <a:rPr lang="en-US" dirty="0"/>
              <a:t>Receptor effects (</a:t>
            </a:r>
            <a:r>
              <a:rPr lang="el-GR" dirty="0"/>
              <a:t>μ</a:t>
            </a:r>
            <a:r>
              <a:rPr lang="en-US" dirty="0"/>
              <a:t>-opioid, </a:t>
            </a:r>
            <a:r>
              <a:rPr lang="el-GR" dirty="0"/>
              <a:t>δ</a:t>
            </a:r>
            <a:r>
              <a:rPr lang="en-US" dirty="0"/>
              <a:t>-opioid, 5-HT, </a:t>
            </a:r>
            <a:r>
              <a:rPr lang="el-GR" dirty="0"/>
              <a:t>α</a:t>
            </a:r>
            <a:r>
              <a:rPr lang="en-US" dirty="0"/>
              <a:t>-adrenergic) </a:t>
            </a:r>
          </a:p>
          <a:p>
            <a:pPr lvl="1"/>
            <a:r>
              <a:rPr lang="en-US" dirty="0"/>
              <a:t>Ion channel effects (K</a:t>
            </a:r>
            <a:r>
              <a:rPr lang="en-US" baseline="30000" dirty="0"/>
              <a:t>+</a:t>
            </a:r>
            <a:r>
              <a:rPr lang="en-US" dirty="0"/>
              <a:t>, Ca</a:t>
            </a:r>
            <a:r>
              <a:rPr lang="en-US" baseline="30000" dirty="0"/>
              <a:t>2+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CYP2D6 and 3A4 inhibitor</a:t>
            </a:r>
          </a:p>
          <a:p>
            <a:endParaRPr lang="en-US" dirty="0"/>
          </a:p>
          <a:p>
            <a:r>
              <a:rPr lang="en-US" dirty="0"/>
              <a:t>It will not show up on a UDS immunoassay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64CFE-EEE2-4502-B3E6-517DE52AE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25926" r="61750" b="15555"/>
          <a:stretch/>
        </p:blipFill>
        <p:spPr>
          <a:xfrm>
            <a:off x="7178040" y="92267"/>
            <a:ext cx="4460240" cy="6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A025-F140-43B4-B9AE-BEFF813E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What Is Kratom?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11CACE-B8A4-4E91-AC20-35133B039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605280"/>
            <a:ext cx="5532120" cy="4775200"/>
          </a:xfrm>
        </p:spPr>
        <p:txBody>
          <a:bodyPr>
            <a:normAutofit/>
          </a:bodyPr>
          <a:lstStyle/>
          <a:p>
            <a:r>
              <a:rPr lang="en-US" dirty="0"/>
              <a:t>Tropical tree that is indigenous to SE Asia (Thailand, Malaysia)</a:t>
            </a:r>
          </a:p>
          <a:p>
            <a:r>
              <a:rPr lang="en-US" dirty="0"/>
              <a:t>Like coca or </a:t>
            </a:r>
            <a:r>
              <a:rPr lang="en-US" dirty="0" err="1"/>
              <a:t>khat</a:t>
            </a:r>
            <a:r>
              <a:rPr lang="en-US" dirty="0"/>
              <a:t>, kratom leaves are chewed or prepared as a powder or juice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dose (1-5 g): stimulant effects used to reduce fatigue in laborers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Moderate dose (5-15 g): opioid effects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dose (&gt; 15 g): severe opioid effects including stupor</a:t>
            </a:r>
          </a:p>
          <a:p>
            <a:pPr lvl="1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8EDAFA-4B82-49DC-8C46-F7F9CAAA4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13" y="1605280"/>
            <a:ext cx="5657775" cy="4775200"/>
          </a:xfrm>
        </p:spPr>
      </p:pic>
    </p:spTree>
    <p:extLst>
      <p:ext uri="{BB962C8B-B14F-4D97-AF65-F5344CB8AC3E}">
        <p14:creationId xmlns:p14="http://schemas.microsoft.com/office/powerpoint/2010/main" val="400745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0071-A600-4CA5-BAA1-7CB4AC8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6361-5A34-41FB-8E97-611D1A35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351280"/>
            <a:ext cx="11267440" cy="514096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https://kratomcrazy.com/</a:t>
            </a:r>
            <a:endParaRPr lang="en-US" dirty="0"/>
          </a:p>
          <a:p>
            <a:r>
              <a:rPr lang="en-US" b="0" dirty="0"/>
              <a:t>Aggarwal, G. </a:t>
            </a:r>
            <a:r>
              <a:rPr lang="en-US" b="0" i="1" dirty="0"/>
              <a:t>et al.</a:t>
            </a:r>
            <a:r>
              <a:rPr lang="en-US" b="0" dirty="0"/>
              <a:t> (2018) “Death from Kratom toxicity and the possible role of intralipid.”   </a:t>
            </a:r>
            <a:r>
              <a:rPr lang="en-US" dirty="0"/>
              <a:t>J. Intensive Care Society</a:t>
            </a:r>
            <a:r>
              <a:rPr lang="en-US" b="0" dirty="0"/>
              <a:t>; 19(1): 61-63.</a:t>
            </a:r>
          </a:p>
          <a:p>
            <a:r>
              <a:rPr lang="en-US" b="0" dirty="0"/>
              <a:t>Bernard, S. </a:t>
            </a:r>
            <a:r>
              <a:rPr lang="en-US" b="0" i="1" dirty="0"/>
              <a:t>et al. </a:t>
            </a:r>
            <a:r>
              <a:rPr lang="en-US" b="0" dirty="0"/>
              <a:t>(2006) “Interethnic Differences in Genetic Polymorphisms of CYP2D6 in the U.S. Population: Clinical Implications.” </a:t>
            </a:r>
            <a:r>
              <a:rPr lang="en-US" dirty="0"/>
              <a:t>The Oncologist</a:t>
            </a:r>
            <a:r>
              <a:rPr lang="en-US" b="0" dirty="0"/>
              <a:t>; 11: 126-135.</a:t>
            </a:r>
          </a:p>
          <a:p>
            <a:r>
              <a:rPr lang="en-US" b="0" dirty="0"/>
              <a:t>Boyer, E. W. </a:t>
            </a:r>
            <a:r>
              <a:rPr lang="en-US" b="0" i="1" dirty="0"/>
              <a:t>et al.</a:t>
            </a:r>
            <a:r>
              <a:rPr lang="en-US" b="0" dirty="0"/>
              <a:t> (2008) “Self-treatment of Opioid Withdrawal Using Kratom (</a:t>
            </a:r>
            <a:r>
              <a:rPr lang="en-US" b="0" i="1" dirty="0" err="1"/>
              <a:t>Mitragyna</a:t>
            </a:r>
            <a:r>
              <a:rPr lang="en-US" b="0" i="1" dirty="0"/>
              <a:t> </a:t>
            </a:r>
            <a:r>
              <a:rPr lang="en-US" b="0" i="1" dirty="0" err="1"/>
              <a:t>speciosa</a:t>
            </a:r>
            <a:r>
              <a:rPr lang="en-US" b="0" i="1" dirty="0"/>
              <a:t> </a:t>
            </a:r>
            <a:r>
              <a:rPr lang="en-US" b="0" i="1" dirty="0" err="1"/>
              <a:t>korth</a:t>
            </a:r>
            <a:r>
              <a:rPr lang="en-US" b="0" dirty="0"/>
              <a:t>)”  </a:t>
            </a:r>
            <a:r>
              <a:rPr lang="en-US" dirty="0"/>
              <a:t>Addiction</a:t>
            </a:r>
            <a:r>
              <a:rPr lang="en-US" b="0" dirty="0"/>
              <a:t>; 103(6): 1048-1050.</a:t>
            </a:r>
          </a:p>
          <a:p>
            <a:r>
              <a:rPr lang="en-US" b="0" dirty="0"/>
              <a:t>Gershman, K. </a:t>
            </a:r>
            <a:r>
              <a:rPr lang="en-US" b="0" i="1" dirty="0"/>
              <a:t>et al. </a:t>
            </a:r>
            <a:r>
              <a:rPr lang="en-US" b="0" dirty="0"/>
              <a:t>(2019) “Deaths in Colorado Attributed to Kratom.”  </a:t>
            </a:r>
            <a:r>
              <a:rPr lang="en-US" dirty="0"/>
              <a:t>NEJM</a:t>
            </a:r>
            <a:r>
              <a:rPr lang="en-US" b="0" dirty="0"/>
              <a:t>; 380: 1-2.</a:t>
            </a:r>
          </a:p>
          <a:p>
            <a:r>
              <a:rPr lang="en-US" b="0" dirty="0"/>
              <a:t>Gottlieb, Scott (2017) “Statement from FDA Commissioner Scott Gottlieb, MD on FDA Advisory about Deadly Risks Associated with Kratom.” FDA Website, accessed 3/1/2019: </a:t>
            </a:r>
            <a:r>
              <a:rPr lang="en-US" b="0" dirty="0">
                <a:hlinkClick r:id="rId3"/>
              </a:rPr>
              <a:t>https://www.fda.gov/newsevents/newsroom/pressannouncements/ucm584970.htm</a:t>
            </a:r>
            <a:endParaRPr lang="en-US" b="0" dirty="0"/>
          </a:p>
          <a:p>
            <a:r>
              <a:rPr lang="en-US" b="0" dirty="0"/>
              <a:t>Gottlieb, Scott (2018) “Statement from FDA Commissioner  Scott Gottlieb, MD on the Agency’s Scientific Evidence on the Presence of Opioid Compounds in Kratom, Underscoring its Potential for Abuse.”  FDA Website, accessed 3/1/2019: </a:t>
            </a:r>
            <a:r>
              <a:rPr lang="en-US" b="0" dirty="0">
                <a:hlinkClick r:id="rId4"/>
              </a:rPr>
              <a:t>https://www.fda.gov/newsevents/newsroom/pressannouncements/ucm595622.htm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04923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7A9A-DCFB-4C05-BB70-3333EE8A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05727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0376-6FFC-4036-847A-FA93E35A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13840"/>
            <a:ext cx="11247120" cy="5069840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Griffin, O. H. and Webb, M. E. (2017) “The Scheduling of Kratom and Selective Use of Data.”  </a:t>
            </a:r>
            <a:r>
              <a:rPr lang="en-US" dirty="0"/>
              <a:t>J. Psychoactive Drugs</a:t>
            </a:r>
            <a:r>
              <a:rPr lang="en-US" b="0" dirty="0"/>
              <a:t>; 50(2): 114-120.</a:t>
            </a:r>
          </a:p>
          <a:p>
            <a:r>
              <a:rPr lang="en-US" b="0" dirty="0"/>
              <a:t>Grillo, L. S. </a:t>
            </a:r>
            <a:r>
              <a:rPr lang="en-US" b="0" i="1" dirty="0"/>
              <a:t>et al. </a:t>
            </a:r>
            <a:r>
              <a:rPr lang="en-US" b="0" dirty="0"/>
              <a:t>(2010) “Stereoselective Inhibition of the hERG1 Potassium Channel.”  </a:t>
            </a:r>
            <a:r>
              <a:rPr lang="en-US" dirty="0"/>
              <a:t>Frontiers in Pharmacology</a:t>
            </a:r>
            <a:r>
              <a:rPr lang="en-US" b="0" dirty="0"/>
              <a:t>; 1(37): 1-10.</a:t>
            </a:r>
          </a:p>
          <a:p>
            <a:r>
              <a:rPr lang="en-US" b="0" dirty="0" err="1"/>
              <a:t>Karinen</a:t>
            </a:r>
            <a:r>
              <a:rPr lang="en-US" b="0" dirty="0"/>
              <a:t>, R. </a:t>
            </a:r>
            <a:r>
              <a:rPr lang="en-US" b="0" i="1" dirty="0"/>
              <a:t>et al.</a:t>
            </a:r>
            <a:r>
              <a:rPr lang="en-US" b="0" dirty="0"/>
              <a:t> (2014) “An Accidental Poisoning with Mitragynine.”  </a:t>
            </a:r>
            <a:r>
              <a:rPr lang="en-US" dirty="0"/>
              <a:t>For. Sci. Int.</a:t>
            </a:r>
            <a:r>
              <a:rPr lang="en-US" b="0" dirty="0"/>
              <a:t>; 245: e29-e32.</a:t>
            </a:r>
          </a:p>
          <a:p>
            <a:r>
              <a:rPr lang="en-US" b="0" dirty="0"/>
              <a:t>Kloss, B. T. (2014) </a:t>
            </a:r>
            <a:r>
              <a:rPr lang="en-US" dirty="0"/>
              <a:t>Toxicology in a Box.</a:t>
            </a:r>
            <a:r>
              <a:rPr lang="en-US" b="0" dirty="0"/>
              <a:t> McGraw Hill Education, NY.</a:t>
            </a:r>
          </a:p>
          <a:p>
            <a:r>
              <a:rPr lang="en-US" b="0" dirty="0"/>
              <a:t>Kong, W. M. (2011) “Evaluation of the Effects of </a:t>
            </a:r>
            <a:r>
              <a:rPr lang="en-US" b="0" i="1" dirty="0" err="1"/>
              <a:t>Mitragyna</a:t>
            </a:r>
            <a:r>
              <a:rPr lang="en-US" b="0" i="1" dirty="0"/>
              <a:t> </a:t>
            </a:r>
            <a:r>
              <a:rPr lang="en-US" b="0" i="1" dirty="0" err="1"/>
              <a:t>speciosa</a:t>
            </a:r>
            <a:r>
              <a:rPr lang="en-US" b="0" i="1" dirty="0"/>
              <a:t> </a:t>
            </a:r>
            <a:r>
              <a:rPr lang="en-US" b="0" dirty="0"/>
              <a:t>Alkaloid Extract on Cytochrome P450 Enzymes Using a High Throughput Assay.”  </a:t>
            </a:r>
            <a:r>
              <a:rPr lang="en-US" dirty="0"/>
              <a:t>Molecules</a:t>
            </a:r>
            <a:r>
              <a:rPr lang="en-US" b="0" dirty="0"/>
              <a:t>; 16: 7344-7356.</a:t>
            </a:r>
          </a:p>
          <a:p>
            <a:r>
              <a:rPr lang="en-US" b="0" dirty="0" err="1"/>
              <a:t>Kronstrand</a:t>
            </a:r>
            <a:r>
              <a:rPr lang="en-US" b="0" dirty="0"/>
              <a:t>, R. </a:t>
            </a:r>
            <a:r>
              <a:rPr lang="en-US" b="0" i="1" dirty="0"/>
              <a:t>et al. </a:t>
            </a:r>
            <a:r>
              <a:rPr lang="en-US" b="0" dirty="0"/>
              <a:t>(2011) “Unintentional Fatal Intoxications with Mitragynine and O-Desmethyltramadol from the Herbal Blend Krypton.”  </a:t>
            </a:r>
            <a:r>
              <a:rPr lang="en-US" dirty="0"/>
              <a:t>J. Anal. Tox.</a:t>
            </a:r>
            <a:r>
              <a:rPr lang="en-US" b="0" dirty="0"/>
              <a:t>; 35: 242-247.</a:t>
            </a:r>
          </a:p>
          <a:p>
            <a:r>
              <a:rPr lang="en-US" b="0" dirty="0" err="1"/>
              <a:t>Kruegel</a:t>
            </a:r>
            <a:r>
              <a:rPr lang="en-US" b="0" dirty="0"/>
              <a:t>, A.C. </a:t>
            </a:r>
            <a:r>
              <a:rPr lang="en-US" b="0" i="1" dirty="0"/>
              <a:t>et al.</a:t>
            </a:r>
            <a:r>
              <a:rPr lang="en-US" b="0" dirty="0"/>
              <a:t> (2019) “7-Hydroxymitraginine is an Active Metabolite of Mitragynine and a Key Mediator of Its Analgesic Effects.”  </a:t>
            </a:r>
            <a:r>
              <a:rPr lang="en-US" dirty="0" err="1"/>
              <a:t>ChemRxiv</a:t>
            </a:r>
            <a:r>
              <a:rPr lang="en-US" b="0" dirty="0"/>
              <a:t>; preprint.</a:t>
            </a:r>
          </a:p>
          <a:p>
            <a:r>
              <a:rPr lang="en-US" b="0" dirty="0"/>
              <a:t>Lu, J. </a:t>
            </a:r>
            <a:r>
              <a:rPr lang="en-US" b="0" i="1" dirty="0"/>
              <a:t>et al.</a:t>
            </a:r>
            <a:r>
              <a:rPr lang="en-US" b="0" dirty="0"/>
              <a:t> (2014) “Evaluation of the Cardiotoxicity of Mitragynine and its Analogues Using Human Induced Pluripotent Stem Cell-Derived Cardiomyocytes.”  </a:t>
            </a:r>
            <a:r>
              <a:rPr lang="en-US" dirty="0"/>
              <a:t>PLOS ONE</a:t>
            </a:r>
            <a:r>
              <a:rPr lang="en-US" b="0" dirty="0"/>
              <a:t>; 9(12): 1-18.</a:t>
            </a: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78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0071-A600-4CA5-BAA1-7CB4AC8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6361-5A34-41FB-8E97-611D1A35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487488"/>
            <a:ext cx="11267440" cy="5075872"/>
          </a:xfrm>
        </p:spPr>
        <p:txBody>
          <a:bodyPr>
            <a:normAutofit lnSpcReduction="10000"/>
          </a:bodyPr>
          <a:lstStyle/>
          <a:p>
            <a:r>
              <a:rPr lang="en-US" b="0" dirty="0" err="1"/>
              <a:t>Lydecker</a:t>
            </a:r>
            <a:r>
              <a:rPr lang="en-US" b="0" dirty="0"/>
              <a:t>, A. G. </a:t>
            </a:r>
            <a:r>
              <a:rPr lang="en-US" b="0" i="1" dirty="0"/>
              <a:t>et al. </a:t>
            </a:r>
            <a:r>
              <a:rPr lang="en-US" b="0" dirty="0"/>
              <a:t>(2016) “Suspected Adulteration of Commercial Kratom Products with 7-Hydroxymitragynine.”  </a:t>
            </a:r>
            <a:r>
              <a:rPr lang="en-US" dirty="0"/>
              <a:t>J. Med. </a:t>
            </a:r>
            <a:r>
              <a:rPr lang="en-US" dirty="0" err="1"/>
              <a:t>Toxicol</a:t>
            </a:r>
            <a:r>
              <a:rPr lang="en-US" dirty="0"/>
              <a:t>.</a:t>
            </a:r>
            <a:r>
              <a:rPr lang="en-US" b="0" dirty="0"/>
              <a:t>; 12: 341-349.</a:t>
            </a:r>
          </a:p>
          <a:p>
            <a:r>
              <a:rPr lang="en-US" b="0" dirty="0"/>
              <a:t>McIntyre, I.M. </a:t>
            </a:r>
            <a:r>
              <a:rPr lang="en-US" b="0" i="1" dirty="0"/>
              <a:t>et al</a:t>
            </a:r>
            <a:r>
              <a:rPr lang="en-US" b="0" dirty="0"/>
              <a:t>. (2015) “Mitragynine ‘Kratom’ Related Fatality: A Case Report with Postmortem Concentrations.” </a:t>
            </a:r>
            <a:r>
              <a:rPr lang="en-US" dirty="0"/>
              <a:t>J. Anal. Tox.</a:t>
            </a:r>
            <a:r>
              <a:rPr lang="en-US" b="0" dirty="0"/>
              <a:t>; 39: 152-155.</a:t>
            </a:r>
          </a:p>
          <a:p>
            <a:r>
              <a:rPr lang="en-US" b="0" dirty="0" err="1"/>
              <a:t>Overbeek</a:t>
            </a:r>
            <a:r>
              <a:rPr lang="en-US" b="0" dirty="0"/>
              <a:t> DL </a:t>
            </a:r>
            <a:r>
              <a:rPr lang="en-US" b="0" i="1" dirty="0"/>
              <a:t>et al</a:t>
            </a:r>
            <a:r>
              <a:rPr lang="en-US" b="0" dirty="0"/>
              <a:t>. (2019) “Kratom (Mitragynine) Ingestion Requiring Naloxone Reversal</a:t>
            </a:r>
            <a:r>
              <a:rPr lang="en-US" dirty="0"/>
              <a:t>. Clin. </a:t>
            </a:r>
            <a:r>
              <a:rPr lang="en-US" dirty="0" err="1"/>
              <a:t>Pract</a:t>
            </a:r>
            <a:r>
              <a:rPr lang="en-US" dirty="0"/>
              <a:t>. Cases </a:t>
            </a:r>
            <a:r>
              <a:rPr lang="en-US" dirty="0" err="1"/>
              <a:t>Emerg</a:t>
            </a:r>
            <a:r>
              <a:rPr lang="en-US" dirty="0"/>
              <a:t>. Med.</a:t>
            </a:r>
            <a:r>
              <a:rPr lang="en-US" b="0" dirty="0"/>
              <a:t>; 3(1):24-26.</a:t>
            </a:r>
          </a:p>
          <a:p>
            <a:r>
              <a:rPr lang="en-US" b="0" dirty="0"/>
              <a:t>Ramanathan, S. </a:t>
            </a:r>
            <a:r>
              <a:rPr lang="en-US" b="0" i="1" dirty="0"/>
              <a:t>et al.</a:t>
            </a:r>
            <a:r>
              <a:rPr lang="en-US" b="0" dirty="0"/>
              <a:t> (2015) “Understanding the Physicochemical Properties of Mitragynine, a Principal Alkaloid of </a:t>
            </a:r>
            <a:r>
              <a:rPr lang="en-US" b="0" i="1" dirty="0" err="1"/>
              <a:t>Mitragyna</a:t>
            </a:r>
            <a:r>
              <a:rPr lang="en-US" b="0" i="1" dirty="0"/>
              <a:t> </a:t>
            </a:r>
            <a:r>
              <a:rPr lang="en-US" b="0" i="1" dirty="0" err="1"/>
              <a:t>speciosa</a:t>
            </a:r>
            <a:r>
              <a:rPr lang="en-US" b="0" dirty="0"/>
              <a:t>, for Preclinical Evaluation.”  </a:t>
            </a:r>
            <a:r>
              <a:rPr lang="en-US" dirty="0"/>
              <a:t>Molecules</a:t>
            </a:r>
            <a:r>
              <a:rPr lang="en-US" b="0" dirty="0"/>
              <a:t>; 20: 4915-4927.</a:t>
            </a:r>
          </a:p>
          <a:p>
            <a:r>
              <a:rPr lang="en-US" b="0" dirty="0"/>
              <a:t>Singh, D. </a:t>
            </a:r>
            <a:r>
              <a:rPr lang="en-US" b="0" i="1" dirty="0"/>
              <a:t>et al.</a:t>
            </a:r>
            <a:r>
              <a:rPr lang="en-US" b="0" dirty="0"/>
              <a:t> (2016) “Traditional and Nontraditional Uses of Mitragynine (Kratom): A Survey of the Literature.” </a:t>
            </a:r>
            <a:r>
              <a:rPr lang="en-US" dirty="0"/>
              <a:t>Brain Research Bulletin</a:t>
            </a:r>
            <a:r>
              <a:rPr lang="en-US" b="0" dirty="0"/>
              <a:t>; 126: 41-46.</a:t>
            </a:r>
          </a:p>
          <a:p>
            <a:r>
              <a:rPr lang="en-US" b="0" dirty="0"/>
              <a:t>Tay, YL </a:t>
            </a:r>
            <a:r>
              <a:rPr lang="en-US" b="0" i="1" dirty="0"/>
              <a:t>et al</a:t>
            </a:r>
            <a:r>
              <a:rPr lang="en-US" b="0" dirty="0"/>
              <a:t>. (2016) “Mitragynine and its potential blocking effects on specific cardiac potassium channels.”  </a:t>
            </a:r>
            <a:r>
              <a:rPr lang="en-US" dirty="0"/>
              <a:t>Tox. App. Pharm.</a:t>
            </a:r>
            <a:r>
              <a:rPr lang="en-US" b="0" dirty="0"/>
              <a:t>; 305: 22-39.</a:t>
            </a:r>
          </a:p>
          <a:p>
            <a:r>
              <a:rPr lang="en-US" b="0" dirty="0"/>
              <a:t>Warner, ML </a:t>
            </a:r>
            <a:r>
              <a:rPr lang="en-US" b="0" i="1" dirty="0"/>
              <a:t>et al.</a:t>
            </a:r>
            <a:r>
              <a:rPr lang="en-US" b="0" dirty="0"/>
              <a:t> (2016) “The Pharmacology and Toxicology of Kratom: from Traditional Herb to Drug of Abuse.”  </a:t>
            </a:r>
            <a:r>
              <a:rPr lang="en-US" dirty="0"/>
              <a:t>Int. J. Legal Med.</a:t>
            </a:r>
            <a:r>
              <a:rPr lang="en-US" b="0" dirty="0"/>
              <a:t>; 130: 127-138.</a:t>
            </a:r>
          </a:p>
        </p:txBody>
      </p:sp>
    </p:spTree>
    <p:extLst>
      <p:ext uri="{BB962C8B-B14F-4D97-AF65-F5344CB8AC3E}">
        <p14:creationId xmlns:p14="http://schemas.microsoft.com/office/powerpoint/2010/main" val="3065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55AF-4D57-4687-87D3-3D7B58DA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01"/>
            <a:ext cx="10515600" cy="1325563"/>
          </a:xfrm>
        </p:spPr>
        <p:txBody>
          <a:bodyPr/>
          <a:lstStyle/>
          <a:p>
            <a:r>
              <a:rPr lang="en-US" dirty="0"/>
              <a:t>Kratom Metabolism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0931348-9870-4128-84A2-8CDC988FF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0" y="1322394"/>
            <a:ext cx="10392480" cy="524398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F5449B-0AFD-4EEE-9402-1613D923EEED}"/>
              </a:ext>
            </a:extLst>
          </p:cNvPr>
          <p:cNvSpPr txBox="1"/>
          <p:nvPr/>
        </p:nvSpPr>
        <p:spPr>
          <a:xfrm rot="1188589">
            <a:off x="3423921" y="5172363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CYP 3A4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6A468-2F68-4BE0-9F17-5D1ED9A990D3}"/>
              </a:ext>
            </a:extLst>
          </p:cNvPr>
          <p:cNvSpPr/>
          <p:nvPr/>
        </p:nvSpPr>
        <p:spPr>
          <a:xfrm>
            <a:off x="5750560" y="4206240"/>
            <a:ext cx="711200" cy="6299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93549-0274-4F3C-9BC0-1FAFCB20DF47}"/>
              </a:ext>
            </a:extLst>
          </p:cNvPr>
          <p:cNvSpPr txBox="1"/>
          <p:nvPr/>
        </p:nvSpPr>
        <p:spPr>
          <a:xfrm>
            <a:off x="6400800" y="3646339"/>
            <a:ext cx="163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CYP 2D6</a:t>
            </a:r>
          </a:p>
        </p:txBody>
      </p:sp>
    </p:spTree>
    <p:extLst>
      <p:ext uri="{BB962C8B-B14F-4D97-AF65-F5344CB8AC3E}">
        <p14:creationId xmlns:p14="http://schemas.microsoft.com/office/powerpoint/2010/main" val="34169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9678-5D0F-4DCD-91EF-98FFCC4D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Scheduling of Kratom?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EB488-4939-4210-AB33-0175A8B1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315"/>
            <a:ext cx="10290048" cy="4825181"/>
          </a:xfrm>
        </p:spPr>
        <p:txBody>
          <a:bodyPr>
            <a:normAutofit/>
          </a:bodyPr>
          <a:lstStyle/>
          <a:p>
            <a:r>
              <a:rPr lang="en-US" dirty="0"/>
              <a:t>8/30/2016</a:t>
            </a:r>
          </a:p>
          <a:p>
            <a:pPr lvl="1"/>
            <a:r>
              <a:rPr lang="en-US" dirty="0"/>
              <a:t>DEA announced intention to schedule mitragynine and 7-hydroxymitragynine as schedule I</a:t>
            </a:r>
          </a:p>
          <a:p>
            <a:pPr lvl="2"/>
            <a:r>
              <a:rPr lang="en-US" dirty="0"/>
              <a:t>(No currently accepted medical use, high potential for abuse)</a:t>
            </a:r>
          </a:p>
          <a:p>
            <a:pPr lvl="1"/>
            <a:r>
              <a:rPr lang="en-US" dirty="0"/>
              <a:t>Large protests ensued</a:t>
            </a:r>
          </a:p>
          <a:p>
            <a:pPr lvl="1"/>
            <a:endParaRPr lang="en-US" dirty="0"/>
          </a:p>
          <a:p>
            <a:r>
              <a:rPr lang="en-US" dirty="0"/>
              <a:t>10/12/2016</a:t>
            </a:r>
          </a:p>
          <a:p>
            <a:pPr lvl="1"/>
            <a:r>
              <a:rPr lang="en-US" dirty="0"/>
              <a:t>DEA withdrew intent-to-schedule notice to gather data</a:t>
            </a:r>
          </a:p>
          <a:p>
            <a:pPr lvl="1"/>
            <a:r>
              <a:rPr lang="en-US" dirty="0"/>
              <a:t>To date, DEA still has not scheduled kratom compounds</a:t>
            </a:r>
          </a:p>
          <a:p>
            <a:pPr lvl="1"/>
            <a:endParaRPr lang="en-US" dirty="0"/>
          </a:p>
          <a:p>
            <a:r>
              <a:rPr lang="en-US" dirty="0"/>
              <a:t>October 2017, </a:t>
            </a:r>
          </a:p>
          <a:p>
            <a:pPr lvl="1"/>
            <a:r>
              <a:rPr lang="en-US" dirty="0"/>
              <a:t>Department of Health &amp; Human Services recommended </a:t>
            </a:r>
            <a:r>
              <a:rPr lang="en-US" dirty="0" err="1"/>
              <a:t>mitragynine</a:t>
            </a:r>
            <a:r>
              <a:rPr lang="en-US" dirty="0"/>
              <a:t> and 7-OH-mitragynine be “permanently controlled in Schedule I of the [Controlled Substances Act].”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9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FF65-015A-486C-9EE1-A194F2E7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of Kratom?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145D5-DE91-48B7-9417-763E29DA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383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Banned in several states:</a:t>
            </a:r>
          </a:p>
          <a:p>
            <a:pPr lvl="1"/>
            <a:r>
              <a:rPr lang="en-US" dirty="0"/>
              <a:t>Classified as a Schedule I substance:</a:t>
            </a:r>
          </a:p>
          <a:p>
            <a:pPr lvl="1"/>
            <a:r>
              <a:rPr lang="en-US" dirty="0"/>
              <a:t>Alabama, Arkansas, Indiana, Tennessee, Vermont, and Wisconsin</a:t>
            </a:r>
          </a:p>
          <a:p>
            <a:pPr lvl="1"/>
            <a:r>
              <a:rPr lang="en-US" dirty="0"/>
              <a:t>District of Columbia</a:t>
            </a:r>
          </a:p>
          <a:p>
            <a:pPr lvl="1"/>
            <a:r>
              <a:rPr lang="en-US" dirty="0"/>
              <a:t>Sarasota County, FL, San Diego County, CA, and Denver, CO</a:t>
            </a:r>
          </a:p>
          <a:p>
            <a:pPr lvl="1"/>
            <a:endParaRPr lang="en-US" dirty="0"/>
          </a:p>
          <a:p>
            <a:r>
              <a:rPr lang="en-US" dirty="0"/>
              <a:t>Currently, listed as a “Drug or Chemical of Concern” by the DEA</a:t>
            </a:r>
          </a:p>
          <a:p>
            <a:pPr lvl="1"/>
            <a:r>
              <a:rPr lang="en-US" dirty="0"/>
              <a:t>To date, DEA still has not scheduled kratom compounds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3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2F84-4C87-462B-B787-B98E87EE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06"/>
            <a:ext cx="10515600" cy="1325563"/>
          </a:xfrm>
        </p:spPr>
        <p:txBody>
          <a:bodyPr/>
          <a:lstStyle/>
          <a:p>
            <a:r>
              <a:rPr lang="en-US" dirty="0"/>
              <a:t>Kratom Controversy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E2F694-B0AB-4F50-87D0-6EA2A0ADF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5047" y="1812289"/>
            <a:ext cx="5181600" cy="4680585"/>
          </a:xfrm>
        </p:spPr>
        <p:txBody>
          <a:bodyPr>
            <a:normAutofit/>
          </a:bodyPr>
          <a:lstStyle/>
          <a:p>
            <a:r>
              <a:rPr lang="en-US" dirty="0"/>
              <a:t>11/2017: </a:t>
            </a:r>
          </a:p>
          <a:p>
            <a:pPr lvl="1"/>
            <a:r>
              <a:rPr lang="en-US" dirty="0"/>
              <a:t>No FDA-approved therapeutic uses of kratom</a:t>
            </a:r>
          </a:p>
          <a:p>
            <a:pPr lvl="1"/>
            <a:r>
              <a:rPr lang="en-US" dirty="0"/>
              <a:t>Significant safety issues</a:t>
            </a:r>
          </a:p>
          <a:p>
            <a:pPr lvl="1"/>
            <a:r>
              <a:rPr lang="en-US" dirty="0"/>
              <a:t>36 kratom-</a:t>
            </a:r>
            <a:r>
              <a:rPr lang="en-US" dirty="0" err="1"/>
              <a:t>ass’d</a:t>
            </a:r>
            <a:r>
              <a:rPr lang="en-US" dirty="0"/>
              <a:t> deaths</a:t>
            </a:r>
          </a:p>
          <a:p>
            <a:pPr lvl="1"/>
            <a:endParaRPr lang="en-US" dirty="0"/>
          </a:p>
          <a:p>
            <a:r>
              <a:rPr lang="en-US" dirty="0"/>
              <a:t>2/2018: </a:t>
            </a:r>
          </a:p>
          <a:p>
            <a:pPr lvl="1"/>
            <a:r>
              <a:rPr lang="en-US" dirty="0"/>
              <a:t>Computational model c/w mitragynine being an opioid</a:t>
            </a:r>
          </a:p>
          <a:p>
            <a:pPr lvl="1"/>
            <a:r>
              <a:rPr lang="en-US" dirty="0"/>
              <a:t>44 kratom-</a:t>
            </a:r>
            <a:r>
              <a:rPr lang="en-US" dirty="0" err="1"/>
              <a:t>ass’d</a:t>
            </a:r>
            <a:r>
              <a:rPr lang="en-US" dirty="0"/>
              <a:t> deaths</a:t>
            </a:r>
          </a:p>
          <a:p>
            <a:pPr lvl="1"/>
            <a:r>
              <a:rPr lang="en-US" dirty="0"/>
              <a:t>However, most cases could not be fully assessed</a:t>
            </a:r>
          </a:p>
          <a:p>
            <a:pPr lvl="1"/>
            <a:r>
              <a:rPr lang="en-US" dirty="0"/>
              <a:t>FDA issues warnings regarding risk and recommended non-use of products</a:t>
            </a:r>
          </a:p>
          <a:p>
            <a:pPr lvl="1"/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F3AC7A3-61EF-424B-B71A-3A7A8BB20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1"/>
          <a:stretch/>
        </p:blipFill>
        <p:spPr>
          <a:xfrm>
            <a:off x="462276" y="1812290"/>
            <a:ext cx="5219923" cy="371643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55DD70-806C-4FB1-9166-6DE488CA6FB8}"/>
              </a:ext>
            </a:extLst>
          </p:cNvPr>
          <p:cNvSpPr/>
          <p:nvPr/>
        </p:nvSpPr>
        <p:spPr>
          <a:xfrm>
            <a:off x="329037" y="5846544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https://www.cnbc.com/2017/11/15/herbal-anti-opioid-supplement-kratom-could-fuel-new-addiction-fda.html</a:t>
            </a:r>
          </a:p>
        </p:txBody>
      </p:sp>
    </p:spTree>
    <p:extLst>
      <p:ext uri="{BB962C8B-B14F-4D97-AF65-F5344CB8AC3E}">
        <p14:creationId xmlns:p14="http://schemas.microsoft.com/office/powerpoint/2010/main" val="339415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05AA-E604-49F0-B547-83EA6B77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/>
          <a:lstStyle/>
          <a:p>
            <a:r>
              <a:rPr lang="en-US" dirty="0"/>
              <a:t>Kratom Legality in the United States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1BB41-71DA-463D-BC40-4BB676C75A6E}"/>
              </a:ext>
            </a:extLst>
          </p:cNvPr>
          <p:cNvSpPr/>
          <p:nvPr/>
        </p:nvSpPr>
        <p:spPr>
          <a:xfrm>
            <a:off x="838200" y="6397844"/>
            <a:ext cx="469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http://speciosa.org/home/kratom-legality-map/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DC957-B187-42A1-8DF5-0138A25B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6" y="1161288"/>
            <a:ext cx="7935642" cy="4535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9ADE6-AC9E-4C35-8EF0-A0DB6556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775587"/>
            <a:ext cx="5445278" cy="3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1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E0D4FA5BF4049A244BB5FDB8BB20C" ma:contentTypeVersion="10" ma:contentTypeDescription="Create a new document." ma:contentTypeScope="" ma:versionID="363a6f6d7d43f9477815a593053e89ab">
  <xsd:schema xmlns:xsd="http://www.w3.org/2001/XMLSchema" xmlns:xs="http://www.w3.org/2001/XMLSchema" xmlns:p="http://schemas.microsoft.com/office/2006/metadata/properties" xmlns:ns2="b1851293-2f68-4b15-b9ec-105eb766a165" xmlns:ns3="9a3843f1-02b4-49cf-863f-b9ab6117f065" targetNamespace="http://schemas.microsoft.com/office/2006/metadata/properties" ma:root="true" ma:fieldsID="4ef1fa3825d5cb53c7306167d166eeae" ns2:_="" ns3:_="">
    <xsd:import namespace="b1851293-2f68-4b15-b9ec-105eb766a165"/>
    <xsd:import namespace="9a3843f1-02b4-49cf-863f-b9ab6117f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51293-2f68-4b15-b9ec-105eb766a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843f1-02b4-49cf-863f-b9ab6117f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B4530-02BB-4E06-8292-7857FE8FB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E971D4-A623-4A01-8CAD-259AD4770E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17AB5F-196B-46CC-9614-E2C29857D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851293-2f68-4b15-b9ec-105eb766a165"/>
    <ds:schemaRef ds:uri="9a3843f1-02b4-49cf-863f-b9ab6117f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32946</TotalTime>
  <Words>3153</Words>
  <Application>Microsoft Office PowerPoint</Application>
  <PresentationFormat>Widescreen</PresentationFormat>
  <Paragraphs>455</Paragraphs>
  <Slides>42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Rockwell</vt:lpstr>
      <vt:lpstr>Rockwell Condensed</vt:lpstr>
      <vt:lpstr>Wingdings</vt:lpstr>
      <vt:lpstr>Wood Type</vt:lpstr>
      <vt:lpstr>Krazy 4 Kratom</vt:lpstr>
      <vt:lpstr>Disclosures</vt:lpstr>
      <vt:lpstr>Objectives</vt:lpstr>
      <vt:lpstr>What Is Kratom?</vt:lpstr>
      <vt:lpstr>Kratom Metabolism</vt:lpstr>
      <vt:lpstr>Scheduling of Kratom?</vt:lpstr>
      <vt:lpstr>Scheduling of Kratom?</vt:lpstr>
      <vt:lpstr>Kratom Controversy</vt:lpstr>
      <vt:lpstr>Kratom Legality in the United States</vt:lpstr>
      <vt:lpstr>Kratom Consumer Protection Act</vt:lpstr>
      <vt:lpstr>Kratom-Associated Toxicity and Deaths</vt:lpstr>
      <vt:lpstr>Kratom Effects are Dose-Dependent</vt:lpstr>
      <vt:lpstr>Kratom Use in SE Asia</vt:lpstr>
      <vt:lpstr>Kratom Use in the West: Improve Health</vt:lpstr>
      <vt:lpstr>Kratom Use in the West: Opioid Withdrawal</vt:lpstr>
      <vt:lpstr>Kratom Use in the West: Recreational</vt:lpstr>
      <vt:lpstr>Are there any kratom-only deaths?</vt:lpstr>
      <vt:lpstr>Kratom Withdrawal </vt:lpstr>
      <vt:lpstr>Proposed Kratom Mechanisms of Action</vt:lpstr>
      <vt:lpstr>Proposed Mechanism of Toxicity: Respiratory Depression</vt:lpstr>
      <vt:lpstr>Adulteration of Kratom with Opioids</vt:lpstr>
      <vt:lpstr>Suspected Adulteration of Kratom Supplements</vt:lpstr>
      <vt:lpstr>Proposed Mechanism of Toxicity: Stimulatory</vt:lpstr>
      <vt:lpstr>Proposed Mechanism of Toxicity: K+ Blockade</vt:lpstr>
      <vt:lpstr>Proposed Mechanism of Toxicity: Prolonged QTc</vt:lpstr>
      <vt:lpstr>Partial List of Drugs Metabolized by CYP2D6</vt:lpstr>
      <vt:lpstr>Proposed Mechanism of Toxicity:  CYP2D6 Inhibition</vt:lpstr>
      <vt:lpstr>Ethnic Incidence of CYP2D6 Enzyme Phenotypes</vt:lpstr>
      <vt:lpstr>Proposed Mechanism of Toxicity– P450 3A4 Interactions</vt:lpstr>
      <vt:lpstr>Summary of Proposed Kratom Toxicity Mechanisms</vt:lpstr>
      <vt:lpstr>Kratom Toxicity Workup and Treatment</vt:lpstr>
      <vt:lpstr>Kratom Does not Trigger Urine Drug Screen</vt:lpstr>
      <vt:lpstr>How do DOA screens work?</vt:lpstr>
      <vt:lpstr>Why do false negatives occur?</vt:lpstr>
      <vt:lpstr>Drug Testing for Kratom</vt:lpstr>
      <vt:lpstr>Drug Testing for Kratom</vt:lpstr>
      <vt:lpstr>Will naloxone work?</vt:lpstr>
      <vt:lpstr>Will intralipid work?</vt:lpstr>
      <vt:lpstr>Things to remember about kratom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Stephanie T. Weiss, MD PhD April 18, 2019</dc:title>
  <dc:creator>Stephanie Weiss</dc:creator>
  <cp:lastModifiedBy>Ashley Haynes</cp:lastModifiedBy>
  <cp:revision>123</cp:revision>
  <dcterms:created xsi:type="dcterms:W3CDTF">2019-03-23T17:07:15Z</dcterms:created>
  <dcterms:modified xsi:type="dcterms:W3CDTF">2020-03-04T03:01:18Z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0x010100789E0D4FA5BF4049A244BB5FDB8BB20C</vt:lpwstr>
  </property>
</Properties>
</file>